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7" r:id="rId1"/>
  </p:sldMasterIdLst>
  <p:notesMasterIdLst>
    <p:notesMasterId r:id="rId23"/>
  </p:notesMasterIdLst>
  <p:handoutMasterIdLst>
    <p:handoutMasterId r:id="rId24"/>
  </p:handoutMasterIdLst>
  <p:sldIdLst>
    <p:sldId id="2540" r:id="rId2"/>
    <p:sldId id="2554" r:id="rId3"/>
    <p:sldId id="2539" r:id="rId4"/>
    <p:sldId id="2555" r:id="rId5"/>
    <p:sldId id="2556" r:id="rId6"/>
    <p:sldId id="2557" r:id="rId7"/>
    <p:sldId id="2569" r:id="rId8"/>
    <p:sldId id="2558" r:id="rId9"/>
    <p:sldId id="2571" r:id="rId10"/>
    <p:sldId id="2572" r:id="rId11"/>
    <p:sldId id="2559" r:id="rId12"/>
    <p:sldId id="2570" r:id="rId13"/>
    <p:sldId id="2562" r:id="rId14"/>
    <p:sldId id="2563" r:id="rId15"/>
    <p:sldId id="2560" r:id="rId16"/>
    <p:sldId id="2566" r:id="rId17"/>
    <p:sldId id="2568" r:id="rId18"/>
    <p:sldId id="2573" r:id="rId19"/>
    <p:sldId id="2579" r:id="rId20"/>
    <p:sldId id="2578" r:id="rId21"/>
    <p:sldId id="2536" r:id="rId22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5A"/>
    <a:srgbClr val="0E4078"/>
    <a:srgbClr val="585858"/>
    <a:srgbClr val="005697"/>
    <a:srgbClr val="0055AA"/>
    <a:srgbClr val="1357A1"/>
    <a:srgbClr val="F9F19B"/>
    <a:srgbClr val="6D9E3D"/>
    <a:srgbClr val="55772F"/>
    <a:srgbClr val="F5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7" autoAdjust="0"/>
    <p:restoredTop sz="99409" autoAdjust="0"/>
  </p:normalViewPr>
  <p:slideViewPr>
    <p:cSldViewPr snapToGrid="0" snapToObjects="1">
      <p:cViewPr varScale="1">
        <p:scale>
          <a:sx n="88" d="100"/>
          <a:sy n="88" d="100"/>
        </p:scale>
        <p:origin x="1168" y="64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orkosic\Desktop\Water%20and%20Energ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orkosic\Desktop\Water%20and%20Energ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orkosic\Desktop\Water%20revision\Water%20and%20Energy\Water%20and%20Energ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orkosic\Desktop\Water%20revision\Water%20and%20Energy\Water%20and%20Energ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orkosic\Desktop\Water%20and%20Energy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orkosic\Desktop\Water%20revision\China%20projects\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orkosic\Desktop\Water%20revision\China%20projects\Final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rkosic\Desktop\Desktop\Water%20revision\All%20projec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rkosic\Desktop\Water%20revision\All%20participants%20(Autosaved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A6-4739-8F97-CA95E0A1C4E7}"/>
              </c:ext>
            </c:extLst>
          </c:dPt>
          <c:cat>
            <c:strRef>
              <c:f>Programs!$S$9:$T$9</c:f>
              <c:strCache>
                <c:ptCount val="2"/>
                <c:pt idx="0">
                  <c:v>FP7</c:v>
                </c:pt>
                <c:pt idx="1">
                  <c:v>H2020</c:v>
                </c:pt>
              </c:strCache>
            </c:strRef>
          </c:cat>
          <c:val>
            <c:numRef>
              <c:f>Programs!$S$10:$T$10</c:f>
              <c:numCache>
                <c:formatCode>General</c:formatCode>
                <c:ptCount val="2"/>
                <c:pt idx="0">
                  <c:v>33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A6-4739-8F97-CA95E0A1C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8712064"/>
        <c:axId val="698713600"/>
      </c:barChart>
      <c:catAx>
        <c:axId val="69871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713600"/>
        <c:crosses val="autoZero"/>
        <c:auto val="1"/>
        <c:lblAlgn val="ctr"/>
        <c:lblOffset val="100"/>
        <c:noMultiLvlLbl val="0"/>
      </c:catAx>
      <c:valAx>
        <c:axId val="698713600"/>
        <c:scaling>
          <c:orientation val="minMax"/>
          <c:max val="34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7120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67-41BC-868F-E47FD9D9EFEF}"/>
              </c:ext>
            </c:extLst>
          </c:dPt>
          <c:cat>
            <c:strRef>
              <c:f>Programs!$V$1:$W$1</c:f>
              <c:strCache>
                <c:ptCount val="2"/>
                <c:pt idx="0">
                  <c:v>FP7</c:v>
                </c:pt>
                <c:pt idx="1">
                  <c:v>H2020</c:v>
                </c:pt>
              </c:strCache>
            </c:strRef>
          </c:cat>
          <c:val>
            <c:numRef>
              <c:f>Programs!$V$2:$W$2</c:f>
              <c:numCache>
                <c:formatCode>General</c:formatCode>
                <c:ptCount val="2"/>
                <c:pt idx="0">
                  <c:v>92396399.600000024</c:v>
                </c:pt>
                <c:pt idx="1">
                  <c:v>151154154.65000001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67-41BC-868F-E47FD9D9E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8680832"/>
        <c:axId val="698682368"/>
      </c:barChart>
      <c:catAx>
        <c:axId val="69868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682368"/>
        <c:crosses val="autoZero"/>
        <c:auto val="1"/>
        <c:lblAlgn val="ctr"/>
        <c:lblOffset val="100"/>
        <c:noMultiLvlLbl val="0"/>
      </c:catAx>
      <c:valAx>
        <c:axId val="69868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[$M€-46E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8680832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BC-4CAE-86EA-787C0E6018F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BC-4CAE-86EA-787C0E6018FE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BC-4CAE-86EA-787C0E6018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BC-4CAE-86EA-787C0E6018FE}"/>
              </c:ext>
            </c:extLst>
          </c:dPt>
          <c:cat>
            <c:strRef>
              <c:f>Programs!$S$61:$S$64</c:f>
              <c:strCache>
                <c:ptCount val="4"/>
                <c:pt idx="0">
                  <c:v>Water</c:v>
                </c:pt>
                <c:pt idx="1">
                  <c:v>FAB</c:v>
                </c:pt>
                <c:pt idx="2">
                  <c:v>Environment</c:v>
                </c:pt>
                <c:pt idx="3">
                  <c:v>Energy</c:v>
                </c:pt>
              </c:strCache>
            </c:strRef>
          </c:cat>
          <c:val>
            <c:numRef>
              <c:f>Programs!$T$61:$T$64</c:f>
              <c:numCache>
                <c:formatCode>General</c:formatCode>
                <c:ptCount val="4"/>
                <c:pt idx="0">
                  <c:v>10</c:v>
                </c:pt>
                <c:pt idx="1">
                  <c:v>5</c:v>
                </c:pt>
                <c:pt idx="2">
                  <c:v>12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BC-4CAE-86EA-787C0E601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09131095455173"/>
          <c:y val="0.17417366946778715"/>
          <c:w val="0.48262980285359058"/>
          <c:h val="0.5394097796598953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B6-4507-8257-B60FB84E8E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B6-4507-8257-B60FB84E8EE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B6-4507-8257-B60FB84E8E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B6-4507-8257-B60FB84E8EEC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B6-4507-8257-B60FB84E8EEC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B6-4507-8257-B60FB84E8EEC}"/>
              </c:ext>
            </c:extLst>
          </c:dPt>
          <c:cat>
            <c:strRef>
              <c:f>Programs!$S$52:$S$57</c:f>
              <c:strCache>
                <c:ptCount val="6"/>
                <c:pt idx="0">
                  <c:v>Water</c:v>
                </c:pt>
                <c:pt idx="1">
                  <c:v>FAB</c:v>
                </c:pt>
                <c:pt idx="2">
                  <c:v>Environment</c:v>
                </c:pt>
                <c:pt idx="3">
                  <c:v>Energy</c:v>
                </c:pt>
                <c:pt idx="4">
                  <c:v>Biodiversity</c:v>
                </c:pt>
                <c:pt idx="5">
                  <c:v>Climate Change</c:v>
                </c:pt>
              </c:strCache>
            </c:strRef>
          </c:cat>
          <c:val>
            <c:numRef>
              <c:f>Programs!$T$52:$T$57</c:f>
              <c:numCache>
                <c:formatCode>General</c:formatCode>
                <c:ptCount val="6"/>
                <c:pt idx="0">
                  <c:v>13</c:v>
                </c:pt>
                <c:pt idx="1">
                  <c:v>4</c:v>
                </c:pt>
                <c:pt idx="2">
                  <c:v>4</c:v>
                </c:pt>
                <c:pt idx="3">
                  <c:v>8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B6-4507-8257-B60FB84E8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199336924989638E-2"/>
          <c:y val="0.72478793092039961"/>
          <c:w val="0.94868904544826638"/>
          <c:h val="0.241598623701449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36482939632549E-2"/>
          <c:y val="6.9444444444444448E-2"/>
          <c:w val="0.90286351706036749"/>
          <c:h val="0.53870078740157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Programs!$AB$9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Programs!$AA$10:$AA$17</c:f>
              <c:strCache>
                <c:ptCount val="8"/>
                <c:pt idx="0">
                  <c:v>energy saving/wastewater</c:v>
                </c:pt>
                <c:pt idx="1">
                  <c:v>biodiversity</c:v>
                </c:pt>
                <c:pt idx="2">
                  <c:v>policy</c:v>
                </c:pt>
                <c:pt idx="3">
                  <c:v>energy saving</c:v>
                </c:pt>
                <c:pt idx="4">
                  <c:v>energy saving/agriculture</c:v>
                </c:pt>
                <c:pt idx="5">
                  <c:v>energy saving/water</c:v>
                </c:pt>
                <c:pt idx="6">
                  <c:v>management</c:v>
                </c:pt>
                <c:pt idx="7">
                  <c:v>pollution</c:v>
                </c:pt>
              </c:strCache>
            </c:strRef>
          </c:cat>
          <c:val>
            <c:numRef>
              <c:f>Programs!$AB$10:$AB$17</c:f>
              <c:numCache>
                <c:formatCode>General</c:formatCode>
                <c:ptCount val="8"/>
                <c:pt idx="0">
                  <c:v>38</c:v>
                </c:pt>
                <c:pt idx="1">
                  <c:v>2</c:v>
                </c:pt>
                <c:pt idx="2">
                  <c:v>6</c:v>
                </c:pt>
                <c:pt idx="3">
                  <c:v>8</c:v>
                </c:pt>
                <c:pt idx="4">
                  <c:v>3</c:v>
                </c:pt>
                <c:pt idx="5">
                  <c:v>4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45-4FA4-903F-E87E531299ED}"/>
            </c:ext>
          </c:extLst>
        </c:ser>
        <c:ser>
          <c:idx val="1"/>
          <c:order val="1"/>
          <c:tx>
            <c:strRef>
              <c:f>Programs!$AC$9</c:f>
              <c:strCache>
                <c:ptCount val="1"/>
                <c:pt idx="0">
                  <c:v>FP7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Programs!$AA$10:$AA$17</c:f>
              <c:strCache>
                <c:ptCount val="8"/>
                <c:pt idx="0">
                  <c:v>energy saving/wastewater</c:v>
                </c:pt>
                <c:pt idx="1">
                  <c:v>biodiversity</c:v>
                </c:pt>
                <c:pt idx="2">
                  <c:v>policy</c:v>
                </c:pt>
                <c:pt idx="3">
                  <c:v>energy saving</c:v>
                </c:pt>
                <c:pt idx="4">
                  <c:v>energy saving/agriculture</c:v>
                </c:pt>
                <c:pt idx="5">
                  <c:v>energy saving/water</c:v>
                </c:pt>
                <c:pt idx="6">
                  <c:v>management</c:v>
                </c:pt>
                <c:pt idx="7">
                  <c:v>pollution</c:v>
                </c:pt>
              </c:strCache>
            </c:strRef>
          </c:cat>
          <c:val>
            <c:numRef>
              <c:f>Programs!$AC$10:$AC$17</c:f>
              <c:numCache>
                <c:formatCode>General</c:formatCode>
                <c:ptCount val="8"/>
                <c:pt idx="0">
                  <c:v>21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45-4FA4-903F-E87E531299ED}"/>
            </c:ext>
          </c:extLst>
        </c:ser>
        <c:ser>
          <c:idx val="2"/>
          <c:order val="2"/>
          <c:tx>
            <c:strRef>
              <c:f>Programs!$AD$9</c:f>
              <c:strCache>
                <c:ptCount val="1"/>
                <c:pt idx="0">
                  <c:v>H2020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Programs!$AA$10:$AA$17</c:f>
              <c:strCache>
                <c:ptCount val="8"/>
                <c:pt idx="0">
                  <c:v>energy saving/wastewater</c:v>
                </c:pt>
                <c:pt idx="1">
                  <c:v>biodiversity</c:v>
                </c:pt>
                <c:pt idx="2">
                  <c:v>policy</c:v>
                </c:pt>
                <c:pt idx="3">
                  <c:v>energy saving</c:v>
                </c:pt>
                <c:pt idx="4">
                  <c:v>energy saving/agriculture</c:v>
                </c:pt>
                <c:pt idx="5">
                  <c:v>energy saving/water</c:v>
                </c:pt>
                <c:pt idx="6">
                  <c:v>management</c:v>
                </c:pt>
                <c:pt idx="7">
                  <c:v>pollution</c:v>
                </c:pt>
              </c:strCache>
            </c:strRef>
          </c:cat>
          <c:val>
            <c:numRef>
              <c:f>Programs!$AD$10:$AD$17</c:f>
              <c:numCache>
                <c:formatCode>General</c:formatCode>
                <c:ptCount val="8"/>
                <c:pt idx="0">
                  <c:v>17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45-4FA4-903F-E87E53129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6488960"/>
        <c:axId val="706494848"/>
      </c:barChart>
      <c:catAx>
        <c:axId val="70648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494848"/>
        <c:crosses val="autoZero"/>
        <c:auto val="1"/>
        <c:lblAlgn val="ctr"/>
        <c:lblOffset val="100"/>
        <c:noMultiLvlLbl val="0"/>
      </c:catAx>
      <c:valAx>
        <c:axId val="70649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48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716141732283465"/>
          <c:y val="0.92187445319335082"/>
          <c:w val="0.28456605424321962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82-44D9-A7C3-D66D77A9173A}"/>
              </c:ext>
            </c:extLst>
          </c:dPt>
          <c:cat>
            <c:strRef>
              <c:f>WE!$S$4:$S$5</c:f>
              <c:strCache>
                <c:ptCount val="2"/>
                <c:pt idx="0">
                  <c:v>Key Programme</c:v>
                </c:pt>
                <c:pt idx="1">
                  <c:v>Joint Fund Programme</c:v>
                </c:pt>
              </c:strCache>
            </c:strRef>
          </c:cat>
          <c:val>
            <c:numRef>
              <c:f>WE!$T$4:$T$5</c:f>
              <c:numCache>
                <c:formatCode>General</c:formatCode>
                <c:ptCount val="2"/>
                <c:pt idx="0">
                  <c:v>1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82-44D9-A7C3-D66D77A91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817472"/>
        <c:axId val="601819008"/>
      </c:barChart>
      <c:catAx>
        <c:axId val="60181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819008"/>
        <c:crosses val="autoZero"/>
        <c:auto val="1"/>
        <c:lblAlgn val="ctr"/>
        <c:lblOffset val="100"/>
        <c:noMultiLvlLbl val="0"/>
      </c:catAx>
      <c:valAx>
        <c:axId val="60181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81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86-4AF1-A4B2-E9B92074CDEF}"/>
              </c:ext>
            </c:extLst>
          </c:dPt>
          <c:cat>
            <c:strRef>
              <c:f>WE!$S$4:$S$5</c:f>
              <c:strCache>
                <c:ptCount val="2"/>
                <c:pt idx="0">
                  <c:v>Key Programme</c:v>
                </c:pt>
                <c:pt idx="1">
                  <c:v>Joint Fund Programme</c:v>
                </c:pt>
              </c:strCache>
            </c:strRef>
          </c:cat>
          <c:val>
            <c:numRef>
              <c:f>WE!$U$4:$U$5</c:f>
              <c:numCache>
                <c:formatCode>General</c:formatCode>
                <c:ptCount val="2"/>
                <c:pt idx="0">
                  <c:v>312000</c:v>
                </c:pt>
                <c:pt idx="1">
                  <c:v>1003200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86-4AF1-A4B2-E9B92074C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692032"/>
        <c:axId val="601693568"/>
      </c:barChart>
      <c:catAx>
        <c:axId val="60169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693568"/>
        <c:crosses val="autoZero"/>
        <c:auto val="1"/>
        <c:lblAlgn val="ctr"/>
        <c:lblOffset val="100"/>
        <c:noMultiLvlLbl val="0"/>
      </c:catAx>
      <c:valAx>
        <c:axId val="60169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69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China!$V$18:$V$20</c:f>
              <c:strCache>
                <c:ptCount val="3"/>
                <c:pt idx="0">
                  <c:v>Innovation Action</c:v>
                </c:pt>
                <c:pt idx="1">
                  <c:v>Research and Innovation Action</c:v>
                </c:pt>
                <c:pt idx="2">
                  <c:v>Collaborative Project</c:v>
                </c:pt>
              </c:strCache>
            </c:strRef>
          </c:cat>
          <c:val>
            <c:numRef>
              <c:f>China!$W$18:$W$20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C8-4A59-9440-31280A5E8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9151712"/>
        <c:axId val="299149360"/>
      </c:barChart>
      <c:catAx>
        <c:axId val="29915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149360"/>
        <c:crosses val="autoZero"/>
        <c:auto val="1"/>
        <c:lblAlgn val="ctr"/>
        <c:lblOffset val="100"/>
        <c:noMultiLvlLbl val="0"/>
      </c:catAx>
      <c:valAx>
        <c:axId val="29914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915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Sheet2!$J$15:$J$40</c:f>
              <c:strCache>
                <c:ptCount val="26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CY</c:v>
                </c:pt>
                <c:pt idx="4">
                  <c:v>CZ</c:v>
                </c:pt>
                <c:pt idx="5">
                  <c:v>DE</c:v>
                </c:pt>
                <c:pt idx="6">
                  <c:v>EE</c:v>
                </c:pt>
                <c:pt idx="7">
                  <c:v>EL</c:v>
                </c:pt>
                <c:pt idx="8">
                  <c:v>ES</c:v>
                </c:pt>
                <c:pt idx="9">
                  <c:v>FI</c:v>
                </c:pt>
                <c:pt idx="10">
                  <c:v>FR</c:v>
                </c:pt>
                <c:pt idx="11">
                  <c:v>HR</c:v>
                </c:pt>
                <c:pt idx="12">
                  <c:v>HU</c:v>
                </c:pt>
                <c:pt idx="13">
                  <c:v>IE</c:v>
                </c:pt>
                <c:pt idx="14">
                  <c:v>IT</c:v>
                </c:pt>
                <c:pt idx="15">
                  <c:v>MT</c:v>
                </c:pt>
                <c:pt idx="16">
                  <c:v>NL</c:v>
                </c:pt>
                <c:pt idx="17">
                  <c:v>PL</c:v>
                </c:pt>
                <c:pt idx="18">
                  <c:v>PT</c:v>
                </c:pt>
                <c:pt idx="19">
                  <c:v>RO</c:v>
                </c:pt>
                <c:pt idx="20">
                  <c:v>SE</c:v>
                </c:pt>
                <c:pt idx="21">
                  <c:v>SI</c:v>
                </c:pt>
                <c:pt idx="23">
                  <c:v>UK</c:v>
                </c:pt>
                <c:pt idx="25">
                  <c:v>CN</c:v>
                </c:pt>
              </c:strCache>
            </c:strRef>
          </c:cat>
          <c:val>
            <c:numRef>
              <c:f>Sheet2!$K$15:$K$40</c:f>
              <c:numCache>
                <c:formatCode>General</c:formatCode>
                <c:ptCount val="26"/>
                <c:pt idx="0">
                  <c:v>4</c:v>
                </c:pt>
                <c:pt idx="1">
                  <c:v>12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19</c:v>
                </c:pt>
                <c:pt idx="6">
                  <c:v>1</c:v>
                </c:pt>
                <c:pt idx="7">
                  <c:v>10</c:v>
                </c:pt>
                <c:pt idx="8">
                  <c:v>36</c:v>
                </c:pt>
                <c:pt idx="9">
                  <c:v>5</c:v>
                </c:pt>
                <c:pt idx="10">
                  <c:v>12</c:v>
                </c:pt>
                <c:pt idx="11">
                  <c:v>4</c:v>
                </c:pt>
                <c:pt idx="12">
                  <c:v>4</c:v>
                </c:pt>
                <c:pt idx="13">
                  <c:v>7</c:v>
                </c:pt>
                <c:pt idx="14">
                  <c:v>21</c:v>
                </c:pt>
                <c:pt idx="15">
                  <c:v>2</c:v>
                </c:pt>
                <c:pt idx="16">
                  <c:v>20</c:v>
                </c:pt>
                <c:pt idx="17">
                  <c:v>6</c:v>
                </c:pt>
                <c:pt idx="18">
                  <c:v>4</c:v>
                </c:pt>
                <c:pt idx="19">
                  <c:v>3</c:v>
                </c:pt>
                <c:pt idx="20">
                  <c:v>2</c:v>
                </c:pt>
                <c:pt idx="21">
                  <c:v>3</c:v>
                </c:pt>
                <c:pt idx="23">
                  <c:v>26</c:v>
                </c:pt>
                <c:pt idx="2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8-4307-820B-85F64A213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315872"/>
        <c:axId val="247316264"/>
      </c:barChart>
      <c:catAx>
        <c:axId val="24731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316264"/>
        <c:crosses val="autoZero"/>
        <c:auto val="1"/>
        <c:lblAlgn val="ctr"/>
        <c:lblOffset val="100"/>
        <c:noMultiLvlLbl val="0"/>
      </c:catAx>
      <c:valAx>
        <c:axId val="247316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31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8F826-F177-4AD5-919A-EF11D88EA59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E08FEA-256C-4E4F-B26B-1E2D41A2EEC9}">
      <dgm:prSet phldrT="[Text]" custT="1"/>
      <dgm:spPr/>
      <dgm:t>
        <a:bodyPr/>
        <a:lstStyle/>
        <a:p>
          <a:r>
            <a:rPr lang="en-US" sz="600" dirty="0"/>
            <a:t>Partnership</a:t>
          </a:r>
          <a:r>
            <a:rPr lang="en-US" sz="700" dirty="0"/>
            <a:t>s </a:t>
          </a:r>
          <a:r>
            <a:rPr lang="en-US" sz="600" dirty="0"/>
            <a:t>Water4All</a:t>
          </a:r>
        </a:p>
      </dgm:t>
    </dgm:pt>
    <dgm:pt modelId="{5B9BA1FE-918E-4668-A771-8A5A4AC0B5B9}" type="parTrans" cxnId="{15AE7901-A688-412C-8C9C-55CEE8A1C666}">
      <dgm:prSet/>
      <dgm:spPr/>
      <dgm:t>
        <a:bodyPr/>
        <a:lstStyle/>
        <a:p>
          <a:endParaRPr lang="en-US" sz="800"/>
        </a:p>
      </dgm:t>
    </dgm:pt>
    <dgm:pt modelId="{4E2C746C-308A-4456-BDB0-0C153EEE71BA}" type="sibTrans" cxnId="{15AE7901-A688-412C-8C9C-55CEE8A1C666}">
      <dgm:prSet custT="1"/>
      <dgm:spPr/>
      <dgm:t>
        <a:bodyPr/>
        <a:lstStyle/>
        <a:p>
          <a:r>
            <a:rPr lang="en-US" sz="800" dirty="0"/>
            <a:t>Missions</a:t>
          </a:r>
        </a:p>
      </dgm:t>
    </dgm:pt>
    <dgm:pt modelId="{B13485AB-5B36-45DF-A595-8BD8EEBBC79B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800" b="1" dirty="0"/>
            <a:t>General WP</a:t>
          </a:r>
        </a:p>
      </dgm:t>
    </dgm:pt>
    <dgm:pt modelId="{BA070666-D633-49EB-A49C-F39320822E8C}" type="parTrans" cxnId="{617E8FAB-B791-457B-A430-156B5D569496}">
      <dgm:prSet/>
      <dgm:spPr/>
      <dgm:t>
        <a:bodyPr/>
        <a:lstStyle/>
        <a:p>
          <a:endParaRPr lang="en-US" sz="800"/>
        </a:p>
      </dgm:t>
    </dgm:pt>
    <dgm:pt modelId="{1928FB38-E816-4A99-85A4-10D6A61F0638}" type="sibTrans" cxnId="{617E8FAB-B791-457B-A430-156B5D569496}">
      <dgm:prSet custT="1"/>
      <dgm:spPr/>
      <dgm:t>
        <a:bodyPr/>
        <a:lstStyle/>
        <a:p>
          <a:endParaRPr lang="en-US" sz="800"/>
        </a:p>
      </dgm:t>
    </dgm:pt>
    <dgm:pt modelId="{A67FBDCA-E561-4F27-A87C-00F1B9128C7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dirty="0">
              <a:solidFill>
                <a:schemeClr val="accent1"/>
              </a:solidFill>
            </a:rPr>
            <a:t>Horizon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200" b="1" dirty="0">
              <a:solidFill>
                <a:schemeClr val="accent1"/>
              </a:solidFill>
            </a:rPr>
            <a:t> </a:t>
          </a:r>
          <a:r>
            <a:rPr lang="en-US" sz="1200" b="1" dirty="0">
              <a:solidFill>
                <a:schemeClr val="accent4"/>
              </a:solidFill>
            </a:rPr>
            <a:t>Europe</a:t>
          </a:r>
        </a:p>
      </dgm:t>
    </dgm:pt>
    <dgm:pt modelId="{B0DC9D4F-5AE2-4BF9-8DA1-1B12B13F4E53}" type="parTrans" cxnId="{09675B58-77D8-4ECD-B12F-5E95ED26BA6A}">
      <dgm:prSet/>
      <dgm:spPr/>
      <dgm:t>
        <a:bodyPr/>
        <a:lstStyle/>
        <a:p>
          <a:endParaRPr lang="en-US" sz="800"/>
        </a:p>
      </dgm:t>
    </dgm:pt>
    <dgm:pt modelId="{F43D6244-8B87-4E77-BE7E-64EC0D6A10D9}" type="sibTrans" cxnId="{09675B58-77D8-4ECD-B12F-5E95ED26BA6A}">
      <dgm:prSet/>
      <dgm:spPr/>
      <dgm:t>
        <a:bodyPr/>
        <a:lstStyle/>
        <a:p>
          <a:endParaRPr lang="en-US" sz="800"/>
        </a:p>
      </dgm:t>
    </dgm:pt>
    <dgm:pt modelId="{063DFC98-3DF8-4026-A96F-6161EDBAFC6C}">
      <dgm:prSet phldrT="[Text]" custT="1"/>
      <dgm:spPr>
        <a:ln w="12700">
          <a:solidFill>
            <a:srgbClr val="C00000"/>
          </a:solidFill>
        </a:ln>
      </dgm:spPr>
      <dgm:t>
        <a:bodyPr/>
        <a:lstStyle/>
        <a:p>
          <a:r>
            <a:rPr lang="en-US" sz="600" dirty="0"/>
            <a:t>International cooperation</a:t>
          </a:r>
        </a:p>
      </dgm:t>
    </dgm:pt>
    <dgm:pt modelId="{39BB1020-071F-42AC-B1DE-A7CBF64483EA}" type="parTrans" cxnId="{207C8613-DF20-49D6-A70B-12A601827361}">
      <dgm:prSet/>
      <dgm:spPr/>
      <dgm:t>
        <a:bodyPr/>
        <a:lstStyle/>
        <a:p>
          <a:endParaRPr lang="en-US" sz="800"/>
        </a:p>
      </dgm:t>
    </dgm:pt>
    <dgm:pt modelId="{210CC2C3-1DBE-4F97-880B-5D37884224FC}" type="sibTrans" cxnId="{207C8613-DF20-49D6-A70B-12A601827361}">
      <dgm:prSet custT="1"/>
      <dgm:spPr/>
      <dgm:t>
        <a:bodyPr/>
        <a:lstStyle/>
        <a:p>
          <a:r>
            <a:rPr lang="en-US" sz="800" dirty="0"/>
            <a:t>Excellence</a:t>
          </a:r>
        </a:p>
      </dgm:t>
    </dgm:pt>
    <dgm:pt modelId="{84C04AC4-CA91-4B60-9F2E-FACEE7A9E102}">
      <dgm:prSet phldrT="[Text]" custT="1"/>
      <dgm:spPr/>
      <dgm:t>
        <a:bodyPr/>
        <a:lstStyle/>
        <a:p>
          <a:pPr algn="ctr"/>
          <a:r>
            <a:rPr lang="en-US" sz="800" b="1" dirty="0">
              <a:solidFill>
                <a:schemeClr val="bg1"/>
              </a:solidFill>
            </a:rPr>
            <a:t>Innovative </a:t>
          </a:r>
        </a:p>
        <a:p>
          <a:pPr algn="ctr"/>
          <a:r>
            <a:rPr lang="en-US" sz="800" b="1" dirty="0">
              <a:solidFill>
                <a:schemeClr val="bg1"/>
              </a:solidFill>
            </a:rPr>
            <a:t>EIC</a:t>
          </a:r>
        </a:p>
      </dgm:t>
    </dgm:pt>
    <dgm:pt modelId="{DA6F6577-164A-43D8-8BCD-09ACA21D19A2}" type="parTrans" cxnId="{5774B5EA-0C66-4AD0-9691-2614151B5F59}">
      <dgm:prSet/>
      <dgm:spPr/>
      <dgm:t>
        <a:bodyPr/>
        <a:lstStyle/>
        <a:p>
          <a:endParaRPr lang="en-US" sz="800"/>
        </a:p>
      </dgm:t>
    </dgm:pt>
    <dgm:pt modelId="{7999805A-5140-4BAF-BB50-A5ADB79B3394}" type="sibTrans" cxnId="{5774B5EA-0C66-4AD0-9691-2614151B5F59}">
      <dgm:prSet/>
      <dgm:spPr/>
      <dgm:t>
        <a:bodyPr/>
        <a:lstStyle/>
        <a:p>
          <a:endParaRPr lang="en-US" sz="800"/>
        </a:p>
      </dgm:t>
    </dgm:pt>
    <dgm:pt modelId="{935682DC-F6C8-4434-870A-389549F93AA0}" type="pres">
      <dgm:prSet presAssocID="{51B8F826-F177-4AD5-919A-EF11D88EA596}" presName="Name0" presStyleCnt="0">
        <dgm:presLayoutVars>
          <dgm:chMax/>
          <dgm:chPref/>
          <dgm:dir/>
          <dgm:animLvl val="lvl"/>
        </dgm:presLayoutVars>
      </dgm:prSet>
      <dgm:spPr/>
    </dgm:pt>
    <dgm:pt modelId="{1F22F7CD-A2BA-4DEB-B6C9-A9146F730033}" type="pres">
      <dgm:prSet presAssocID="{A7E08FEA-256C-4E4F-B26B-1E2D41A2EEC9}" presName="composite" presStyleCnt="0"/>
      <dgm:spPr/>
    </dgm:pt>
    <dgm:pt modelId="{EAF38FD5-AC5D-4600-8C3F-D75C4245E3F0}" type="pres">
      <dgm:prSet presAssocID="{A7E08FEA-256C-4E4F-B26B-1E2D41A2EEC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BF82E36-A69B-4B55-83AE-6F4BF179DF31}" type="pres">
      <dgm:prSet presAssocID="{A7E08FEA-256C-4E4F-B26B-1E2D41A2EEC9}" presName="Childtext1" presStyleLbl="revTx" presStyleIdx="0" presStyleCnt="3" custLinFactNeighborX="4116" custLinFactNeighborY="-50235">
        <dgm:presLayoutVars>
          <dgm:chMax val="0"/>
          <dgm:chPref val="0"/>
          <dgm:bulletEnabled val="1"/>
        </dgm:presLayoutVars>
      </dgm:prSet>
      <dgm:spPr/>
    </dgm:pt>
    <dgm:pt modelId="{D658AB78-0EA9-4CA6-A91B-439CDD26BC97}" type="pres">
      <dgm:prSet presAssocID="{A7E08FEA-256C-4E4F-B26B-1E2D41A2EEC9}" presName="BalanceSpacing" presStyleCnt="0"/>
      <dgm:spPr/>
    </dgm:pt>
    <dgm:pt modelId="{04490A6C-91F9-4958-8531-8DE150BA8456}" type="pres">
      <dgm:prSet presAssocID="{A7E08FEA-256C-4E4F-B26B-1E2D41A2EEC9}" presName="BalanceSpacing1" presStyleCnt="0"/>
      <dgm:spPr/>
    </dgm:pt>
    <dgm:pt modelId="{12CACC3E-4A34-47AC-AA51-14581A8DA9B9}" type="pres">
      <dgm:prSet presAssocID="{4E2C746C-308A-4456-BDB0-0C153EEE71BA}" presName="Accent1Text" presStyleLbl="node1" presStyleIdx="1" presStyleCnt="6"/>
      <dgm:spPr/>
    </dgm:pt>
    <dgm:pt modelId="{43FA90DF-FEBA-427F-9682-D69E63B1A353}" type="pres">
      <dgm:prSet presAssocID="{4E2C746C-308A-4456-BDB0-0C153EEE71BA}" presName="spaceBetweenRectangles" presStyleCnt="0"/>
      <dgm:spPr/>
    </dgm:pt>
    <dgm:pt modelId="{D393B7FA-2D2A-4B37-811F-AEE7E703A2E8}" type="pres">
      <dgm:prSet presAssocID="{B13485AB-5B36-45DF-A595-8BD8EEBBC79B}" presName="composite" presStyleCnt="0"/>
      <dgm:spPr/>
    </dgm:pt>
    <dgm:pt modelId="{521B0007-0D90-42A1-A76F-6C8DB27B34E9}" type="pres">
      <dgm:prSet presAssocID="{B13485AB-5B36-45DF-A595-8BD8EEBBC79B}" presName="Parent1" presStyleLbl="node1" presStyleIdx="2" presStyleCnt="6" custScaleX="106313">
        <dgm:presLayoutVars>
          <dgm:chMax val="1"/>
          <dgm:chPref val="1"/>
          <dgm:bulletEnabled val="1"/>
        </dgm:presLayoutVars>
      </dgm:prSet>
      <dgm:spPr/>
    </dgm:pt>
    <dgm:pt modelId="{8196FE43-DDFA-4A21-87C5-22D099647034}" type="pres">
      <dgm:prSet presAssocID="{B13485AB-5B36-45DF-A595-8BD8EEBBC79B}" presName="Childtext1" presStyleLbl="revTx" presStyleIdx="1" presStyleCnt="3" custLinFactNeighborX="-9381" custLinFactNeighborY="-3591">
        <dgm:presLayoutVars>
          <dgm:chMax val="0"/>
          <dgm:chPref val="0"/>
          <dgm:bulletEnabled val="1"/>
        </dgm:presLayoutVars>
      </dgm:prSet>
      <dgm:spPr/>
    </dgm:pt>
    <dgm:pt modelId="{511A55C9-88A2-4760-A16F-5EAAAA9593FF}" type="pres">
      <dgm:prSet presAssocID="{B13485AB-5B36-45DF-A595-8BD8EEBBC79B}" presName="BalanceSpacing" presStyleCnt="0"/>
      <dgm:spPr/>
    </dgm:pt>
    <dgm:pt modelId="{B39BB054-4E3C-48BA-B6B2-9D27F4DF27AA}" type="pres">
      <dgm:prSet presAssocID="{B13485AB-5B36-45DF-A595-8BD8EEBBC79B}" presName="BalanceSpacing1" presStyleCnt="0"/>
      <dgm:spPr/>
    </dgm:pt>
    <dgm:pt modelId="{7C61B4A4-9239-4699-BEC1-32F39B3CB31E}" type="pres">
      <dgm:prSet presAssocID="{1928FB38-E816-4A99-85A4-10D6A61F0638}" presName="Accent1Text" presStyleLbl="node1" presStyleIdx="3" presStyleCnt="6"/>
      <dgm:spPr/>
    </dgm:pt>
    <dgm:pt modelId="{47B388DA-BC0C-43B7-B13D-E7721C833DD3}" type="pres">
      <dgm:prSet presAssocID="{1928FB38-E816-4A99-85A4-10D6A61F0638}" presName="spaceBetweenRectangles" presStyleCnt="0"/>
      <dgm:spPr/>
    </dgm:pt>
    <dgm:pt modelId="{BE985DE4-0D55-4675-ACB3-BE3639572E54}" type="pres">
      <dgm:prSet presAssocID="{063DFC98-3DF8-4026-A96F-6161EDBAFC6C}" presName="composite" presStyleCnt="0"/>
      <dgm:spPr/>
    </dgm:pt>
    <dgm:pt modelId="{AB9FD6AF-267F-48C4-A869-03D8FACC7E2A}" type="pres">
      <dgm:prSet presAssocID="{063DFC98-3DF8-4026-A96F-6161EDBAFC6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1C02F945-F7F2-4BDE-BFDD-EAD16A0F72AE}" type="pres">
      <dgm:prSet presAssocID="{063DFC98-3DF8-4026-A96F-6161EDBAFC6C}" presName="Childtext1" presStyleLbl="revTx" presStyleIdx="2" presStyleCnt="3" custLinFactY="-37691" custLinFactNeighborX="-48378" custLinFactNeighborY="-100000">
        <dgm:presLayoutVars>
          <dgm:chMax val="0"/>
          <dgm:chPref val="0"/>
          <dgm:bulletEnabled val="1"/>
        </dgm:presLayoutVars>
      </dgm:prSet>
      <dgm:spPr/>
    </dgm:pt>
    <dgm:pt modelId="{2D884A6A-BCE1-411B-AB80-183213B69E30}" type="pres">
      <dgm:prSet presAssocID="{063DFC98-3DF8-4026-A96F-6161EDBAFC6C}" presName="BalanceSpacing" presStyleCnt="0"/>
      <dgm:spPr/>
    </dgm:pt>
    <dgm:pt modelId="{4E087145-A266-4513-9998-6CD014B01C01}" type="pres">
      <dgm:prSet presAssocID="{063DFC98-3DF8-4026-A96F-6161EDBAFC6C}" presName="BalanceSpacing1" presStyleCnt="0"/>
      <dgm:spPr/>
    </dgm:pt>
    <dgm:pt modelId="{7294511D-CBAD-43B6-A238-1187BD1AEA6E}" type="pres">
      <dgm:prSet presAssocID="{210CC2C3-1DBE-4F97-880B-5D37884224FC}" presName="Accent1Text" presStyleLbl="node1" presStyleIdx="5" presStyleCnt="6"/>
      <dgm:spPr/>
    </dgm:pt>
  </dgm:ptLst>
  <dgm:cxnLst>
    <dgm:cxn modelId="{15AE7901-A688-412C-8C9C-55CEE8A1C666}" srcId="{51B8F826-F177-4AD5-919A-EF11D88EA596}" destId="{A7E08FEA-256C-4E4F-B26B-1E2D41A2EEC9}" srcOrd="0" destOrd="0" parTransId="{5B9BA1FE-918E-4668-A771-8A5A4AC0B5B9}" sibTransId="{4E2C746C-308A-4456-BDB0-0C153EEE71BA}"/>
    <dgm:cxn modelId="{207C8613-DF20-49D6-A70B-12A601827361}" srcId="{51B8F826-F177-4AD5-919A-EF11D88EA596}" destId="{063DFC98-3DF8-4026-A96F-6161EDBAFC6C}" srcOrd="2" destOrd="0" parTransId="{39BB1020-071F-42AC-B1DE-A7CBF64483EA}" sibTransId="{210CC2C3-1DBE-4F97-880B-5D37884224FC}"/>
    <dgm:cxn modelId="{48E45F26-266D-4B31-982E-14FB36FEC51B}" type="presOf" srcId="{A67FBDCA-E561-4F27-A87C-00F1B9128C7B}" destId="{8196FE43-DDFA-4A21-87C5-22D099647034}" srcOrd="0" destOrd="0" presId="urn:microsoft.com/office/officeart/2008/layout/AlternatingHexagons"/>
    <dgm:cxn modelId="{23FBB638-4D1A-4CCE-B133-5D24E588A855}" type="presOf" srcId="{4E2C746C-308A-4456-BDB0-0C153EEE71BA}" destId="{12CACC3E-4A34-47AC-AA51-14581A8DA9B9}" srcOrd="0" destOrd="0" presId="urn:microsoft.com/office/officeart/2008/layout/AlternatingHexagons"/>
    <dgm:cxn modelId="{891F7A40-A1AF-4B89-BD85-456A0953E699}" type="presOf" srcId="{51B8F826-F177-4AD5-919A-EF11D88EA596}" destId="{935682DC-F6C8-4434-870A-389549F93AA0}" srcOrd="0" destOrd="0" presId="urn:microsoft.com/office/officeart/2008/layout/AlternatingHexagons"/>
    <dgm:cxn modelId="{9D9BBB6C-337D-4D13-9A53-8178112DE13F}" type="presOf" srcId="{84C04AC4-CA91-4B60-9F2E-FACEE7A9E102}" destId="{1C02F945-F7F2-4BDE-BFDD-EAD16A0F72AE}" srcOrd="0" destOrd="0" presId="urn:microsoft.com/office/officeart/2008/layout/AlternatingHexagons"/>
    <dgm:cxn modelId="{3F00726E-43D4-492C-9EAC-DADF3432A227}" type="presOf" srcId="{210CC2C3-1DBE-4F97-880B-5D37884224FC}" destId="{7294511D-CBAD-43B6-A238-1187BD1AEA6E}" srcOrd="0" destOrd="0" presId="urn:microsoft.com/office/officeart/2008/layout/AlternatingHexagons"/>
    <dgm:cxn modelId="{09675B58-77D8-4ECD-B12F-5E95ED26BA6A}" srcId="{B13485AB-5B36-45DF-A595-8BD8EEBBC79B}" destId="{A67FBDCA-E561-4F27-A87C-00F1B9128C7B}" srcOrd="0" destOrd="0" parTransId="{B0DC9D4F-5AE2-4BF9-8DA1-1B12B13F4E53}" sibTransId="{F43D6244-8B87-4E77-BE7E-64EC0D6A10D9}"/>
    <dgm:cxn modelId="{A90E0697-50FF-40AD-8BF9-20898545748A}" type="presOf" srcId="{A7E08FEA-256C-4E4F-B26B-1E2D41A2EEC9}" destId="{EAF38FD5-AC5D-4600-8C3F-D75C4245E3F0}" srcOrd="0" destOrd="0" presId="urn:microsoft.com/office/officeart/2008/layout/AlternatingHexagons"/>
    <dgm:cxn modelId="{2B20259E-8875-4BEA-995C-B1103AEBB6E6}" type="presOf" srcId="{1928FB38-E816-4A99-85A4-10D6A61F0638}" destId="{7C61B4A4-9239-4699-BEC1-32F39B3CB31E}" srcOrd="0" destOrd="0" presId="urn:microsoft.com/office/officeart/2008/layout/AlternatingHexagons"/>
    <dgm:cxn modelId="{617E8FAB-B791-457B-A430-156B5D569496}" srcId="{51B8F826-F177-4AD5-919A-EF11D88EA596}" destId="{B13485AB-5B36-45DF-A595-8BD8EEBBC79B}" srcOrd="1" destOrd="0" parTransId="{BA070666-D633-49EB-A49C-F39320822E8C}" sibTransId="{1928FB38-E816-4A99-85A4-10D6A61F0638}"/>
    <dgm:cxn modelId="{EBB622C9-B847-438D-ACE0-1FA4374FFA8E}" type="presOf" srcId="{B13485AB-5B36-45DF-A595-8BD8EEBBC79B}" destId="{521B0007-0D90-42A1-A76F-6C8DB27B34E9}" srcOrd="0" destOrd="0" presId="urn:microsoft.com/office/officeart/2008/layout/AlternatingHexagons"/>
    <dgm:cxn modelId="{04A857DD-BAC1-4629-BD49-B7866C1E6F40}" type="presOf" srcId="{063DFC98-3DF8-4026-A96F-6161EDBAFC6C}" destId="{AB9FD6AF-267F-48C4-A869-03D8FACC7E2A}" srcOrd="0" destOrd="0" presId="urn:microsoft.com/office/officeart/2008/layout/AlternatingHexagons"/>
    <dgm:cxn modelId="{5774B5EA-0C66-4AD0-9691-2614151B5F59}" srcId="{063DFC98-3DF8-4026-A96F-6161EDBAFC6C}" destId="{84C04AC4-CA91-4B60-9F2E-FACEE7A9E102}" srcOrd="0" destOrd="0" parTransId="{DA6F6577-164A-43D8-8BCD-09ACA21D19A2}" sibTransId="{7999805A-5140-4BAF-BB50-A5ADB79B3394}"/>
    <dgm:cxn modelId="{C7D86C69-439C-4A89-AE5A-7539D40871B4}" type="presParOf" srcId="{935682DC-F6C8-4434-870A-389549F93AA0}" destId="{1F22F7CD-A2BA-4DEB-B6C9-A9146F730033}" srcOrd="0" destOrd="0" presId="urn:microsoft.com/office/officeart/2008/layout/AlternatingHexagons"/>
    <dgm:cxn modelId="{46D8CF82-5DF4-4D54-B2A5-A647D4894733}" type="presParOf" srcId="{1F22F7CD-A2BA-4DEB-B6C9-A9146F730033}" destId="{EAF38FD5-AC5D-4600-8C3F-D75C4245E3F0}" srcOrd="0" destOrd="0" presId="urn:microsoft.com/office/officeart/2008/layout/AlternatingHexagons"/>
    <dgm:cxn modelId="{C9337D5F-9FB1-4E01-BB90-FC0BCD2B4AF6}" type="presParOf" srcId="{1F22F7CD-A2BA-4DEB-B6C9-A9146F730033}" destId="{7BF82E36-A69B-4B55-83AE-6F4BF179DF31}" srcOrd="1" destOrd="0" presId="urn:microsoft.com/office/officeart/2008/layout/AlternatingHexagons"/>
    <dgm:cxn modelId="{704325A6-2445-4317-9866-B1977577831A}" type="presParOf" srcId="{1F22F7CD-A2BA-4DEB-B6C9-A9146F730033}" destId="{D658AB78-0EA9-4CA6-A91B-439CDD26BC97}" srcOrd="2" destOrd="0" presId="urn:microsoft.com/office/officeart/2008/layout/AlternatingHexagons"/>
    <dgm:cxn modelId="{912B02F2-E063-4CA2-B203-0FF550FB7F98}" type="presParOf" srcId="{1F22F7CD-A2BA-4DEB-B6C9-A9146F730033}" destId="{04490A6C-91F9-4958-8531-8DE150BA8456}" srcOrd="3" destOrd="0" presId="urn:microsoft.com/office/officeart/2008/layout/AlternatingHexagons"/>
    <dgm:cxn modelId="{30D67181-F744-43E4-BBD6-1662643B2F08}" type="presParOf" srcId="{1F22F7CD-A2BA-4DEB-B6C9-A9146F730033}" destId="{12CACC3E-4A34-47AC-AA51-14581A8DA9B9}" srcOrd="4" destOrd="0" presId="urn:microsoft.com/office/officeart/2008/layout/AlternatingHexagons"/>
    <dgm:cxn modelId="{7920F519-9C7B-43FB-AD0D-49A6CC086E3B}" type="presParOf" srcId="{935682DC-F6C8-4434-870A-389549F93AA0}" destId="{43FA90DF-FEBA-427F-9682-D69E63B1A353}" srcOrd="1" destOrd="0" presId="urn:microsoft.com/office/officeart/2008/layout/AlternatingHexagons"/>
    <dgm:cxn modelId="{0B041D33-BCC9-4C04-B1EA-F311F0B59C80}" type="presParOf" srcId="{935682DC-F6C8-4434-870A-389549F93AA0}" destId="{D393B7FA-2D2A-4B37-811F-AEE7E703A2E8}" srcOrd="2" destOrd="0" presId="urn:microsoft.com/office/officeart/2008/layout/AlternatingHexagons"/>
    <dgm:cxn modelId="{9B0B36BA-2447-406F-A941-3F95D7CBD913}" type="presParOf" srcId="{D393B7FA-2D2A-4B37-811F-AEE7E703A2E8}" destId="{521B0007-0D90-42A1-A76F-6C8DB27B34E9}" srcOrd="0" destOrd="0" presId="urn:microsoft.com/office/officeart/2008/layout/AlternatingHexagons"/>
    <dgm:cxn modelId="{7BDCE412-5F85-44EB-BA20-2402F0A1929B}" type="presParOf" srcId="{D393B7FA-2D2A-4B37-811F-AEE7E703A2E8}" destId="{8196FE43-DDFA-4A21-87C5-22D099647034}" srcOrd="1" destOrd="0" presId="urn:microsoft.com/office/officeart/2008/layout/AlternatingHexagons"/>
    <dgm:cxn modelId="{B4E553CB-D399-4139-AD0C-F945146705C0}" type="presParOf" srcId="{D393B7FA-2D2A-4B37-811F-AEE7E703A2E8}" destId="{511A55C9-88A2-4760-A16F-5EAAAA9593FF}" srcOrd="2" destOrd="0" presId="urn:microsoft.com/office/officeart/2008/layout/AlternatingHexagons"/>
    <dgm:cxn modelId="{67BA4C31-7062-4D55-828E-67375C77EA6D}" type="presParOf" srcId="{D393B7FA-2D2A-4B37-811F-AEE7E703A2E8}" destId="{B39BB054-4E3C-48BA-B6B2-9D27F4DF27AA}" srcOrd="3" destOrd="0" presId="urn:microsoft.com/office/officeart/2008/layout/AlternatingHexagons"/>
    <dgm:cxn modelId="{8AF82275-1777-4D93-929B-EE2853429A8E}" type="presParOf" srcId="{D393B7FA-2D2A-4B37-811F-AEE7E703A2E8}" destId="{7C61B4A4-9239-4699-BEC1-32F39B3CB31E}" srcOrd="4" destOrd="0" presId="urn:microsoft.com/office/officeart/2008/layout/AlternatingHexagons"/>
    <dgm:cxn modelId="{9E8523F1-2986-483F-8A10-DF9372AC6C9D}" type="presParOf" srcId="{935682DC-F6C8-4434-870A-389549F93AA0}" destId="{47B388DA-BC0C-43B7-B13D-E7721C833DD3}" srcOrd="3" destOrd="0" presId="urn:microsoft.com/office/officeart/2008/layout/AlternatingHexagons"/>
    <dgm:cxn modelId="{825671F5-A1CD-4DB8-A5B5-9D58D789697E}" type="presParOf" srcId="{935682DC-F6C8-4434-870A-389549F93AA0}" destId="{BE985DE4-0D55-4675-ACB3-BE3639572E54}" srcOrd="4" destOrd="0" presId="urn:microsoft.com/office/officeart/2008/layout/AlternatingHexagons"/>
    <dgm:cxn modelId="{8A94E9BC-8A67-424D-9BE7-F2835325718B}" type="presParOf" srcId="{BE985DE4-0D55-4675-ACB3-BE3639572E54}" destId="{AB9FD6AF-267F-48C4-A869-03D8FACC7E2A}" srcOrd="0" destOrd="0" presId="urn:microsoft.com/office/officeart/2008/layout/AlternatingHexagons"/>
    <dgm:cxn modelId="{0E91956B-7D42-4CEF-9920-77CA00A4C0CA}" type="presParOf" srcId="{BE985DE4-0D55-4675-ACB3-BE3639572E54}" destId="{1C02F945-F7F2-4BDE-BFDD-EAD16A0F72AE}" srcOrd="1" destOrd="0" presId="urn:microsoft.com/office/officeart/2008/layout/AlternatingHexagons"/>
    <dgm:cxn modelId="{8202350C-5779-469D-8BF6-8FE17F0E4259}" type="presParOf" srcId="{BE985DE4-0D55-4675-ACB3-BE3639572E54}" destId="{2D884A6A-BCE1-411B-AB80-183213B69E30}" srcOrd="2" destOrd="0" presId="urn:microsoft.com/office/officeart/2008/layout/AlternatingHexagons"/>
    <dgm:cxn modelId="{53C65155-7C3F-43B8-BACD-00F5A70074B8}" type="presParOf" srcId="{BE985DE4-0D55-4675-ACB3-BE3639572E54}" destId="{4E087145-A266-4513-9998-6CD014B01C01}" srcOrd="3" destOrd="0" presId="urn:microsoft.com/office/officeart/2008/layout/AlternatingHexagons"/>
    <dgm:cxn modelId="{A31F67D4-2C37-481A-A2C4-415B2B55598B}" type="presParOf" srcId="{BE985DE4-0D55-4675-ACB3-BE3639572E54}" destId="{7294511D-CBAD-43B6-A238-1187BD1AEA6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134EF3-7A6F-403E-BE03-8FE5ECE3EBA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B8E127-2FBF-45C3-9FA8-0EE89FCD9E26}">
      <dgm:prSet phldrT="[Text]"/>
      <dgm:spPr>
        <a:solidFill>
          <a:srgbClr val="C00000"/>
        </a:solidFill>
      </dgm:spPr>
      <dgm:t>
        <a:bodyPr/>
        <a:lstStyle/>
        <a:p>
          <a:r>
            <a:rPr lang="en-US" b="0" dirty="0"/>
            <a:t>Major S&amp;T Projects (Mega Projects)</a:t>
          </a:r>
        </a:p>
      </dgm:t>
    </dgm:pt>
    <dgm:pt modelId="{139B980A-E755-40F9-8EBF-60146040F3DF}" type="parTrans" cxnId="{B6B18B85-FAED-4B5E-813E-2B23B806459A}">
      <dgm:prSet/>
      <dgm:spPr/>
      <dgm:t>
        <a:bodyPr/>
        <a:lstStyle/>
        <a:p>
          <a:endParaRPr lang="en-US"/>
        </a:p>
      </dgm:t>
    </dgm:pt>
    <dgm:pt modelId="{39474938-A63B-4416-AB28-49E62A2F77AE}" type="sibTrans" cxnId="{B6B18B85-FAED-4B5E-813E-2B23B806459A}">
      <dgm:prSet/>
      <dgm:spPr>
        <a:solidFill>
          <a:srgbClr val="C00000"/>
        </a:solidFill>
        <a:ln>
          <a:solidFill>
            <a:srgbClr val="1357A1"/>
          </a:solidFill>
        </a:ln>
      </dgm:spPr>
      <dgm:t>
        <a:bodyPr/>
        <a:lstStyle/>
        <a:p>
          <a:endParaRPr lang="en-US"/>
        </a:p>
      </dgm:t>
    </dgm:pt>
    <dgm:pt modelId="{93AA1BD6-4679-46D9-B99E-D0052B037C0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National Natural Science Fund</a:t>
          </a:r>
        </a:p>
      </dgm:t>
    </dgm:pt>
    <dgm:pt modelId="{86189B5C-6B8A-4C50-8503-D430A71FE7C9}" type="parTrans" cxnId="{CE87E426-7BD9-4465-8B1F-C76BBBF31678}">
      <dgm:prSet/>
      <dgm:spPr/>
      <dgm:t>
        <a:bodyPr/>
        <a:lstStyle/>
        <a:p>
          <a:endParaRPr lang="en-US"/>
        </a:p>
      </dgm:t>
    </dgm:pt>
    <dgm:pt modelId="{F809A1CD-FD92-48B6-9747-0656699C862B}" type="sibTrans" cxnId="{CE87E426-7BD9-4465-8B1F-C76BBBF31678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A17F572D-27D7-44F6-9CC0-F7AAFC5B41B8}">
      <dgm:prSet phldrT="[Text]" custT="1"/>
      <dgm:spPr/>
      <dgm:t>
        <a:bodyPr/>
        <a:lstStyle/>
        <a:p>
          <a:r>
            <a:rPr lang="en-US" sz="1200" b="1" dirty="0">
              <a:solidFill>
                <a:srgbClr val="C00000"/>
              </a:solidFill>
            </a:rPr>
            <a:t>Chinese FP</a:t>
          </a:r>
        </a:p>
      </dgm:t>
    </dgm:pt>
    <dgm:pt modelId="{0106C430-B884-41D3-8340-DCA686797B74}" type="parTrans" cxnId="{541A332C-0521-491C-8561-2C2D6BFCF4A8}">
      <dgm:prSet/>
      <dgm:spPr/>
      <dgm:t>
        <a:bodyPr/>
        <a:lstStyle/>
        <a:p>
          <a:endParaRPr lang="en-US"/>
        </a:p>
      </dgm:t>
    </dgm:pt>
    <dgm:pt modelId="{90F8D030-9239-4A88-9B17-BD8B2E5BB553}" type="sibTrans" cxnId="{541A332C-0521-491C-8561-2C2D6BFCF4A8}">
      <dgm:prSet/>
      <dgm:spPr/>
      <dgm:t>
        <a:bodyPr/>
        <a:lstStyle/>
        <a:p>
          <a:endParaRPr lang="en-US"/>
        </a:p>
      </dgm:t>
    </dgm:pt>
    <dgm:pt modelId="{2EE73663-73C7-43DF-BE64-4988426898D7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China’s National Key R&amp;D </a:t>
          </a:r>
          <a:r>
            <a:rPr lang="en-US" dirty="0" err="1"/>
            <a:t>Programmes</a:t>
          </a:r>
          <a:r>
            <a:rPr lang="en-US" dirty="0"/>
            <a:t> </a:t>
          </a:r>
        </a:p>
      </dgm:t>
    </dgm:pt>
    <dgm:pt modelId="{8209148C-69AE-4E34-92EB-8EABEC7A0524}" type="parTrans" cxnId="{4F3035DC-C503-4B9A-9DFE-055015AE45D5}">
      <dgm:prSet/>
      <dgm:spPr/>
      <dgm:t>
        <a:bodyPr/>
        <a:lstStyle/>
        <a:p>
          <a:endParaRPr lang="en-US"/>
        </a:p>
      </dgm:t>
    </dgm:pt>
    <dgm:pt modelId="{393E9C79-F966-4769-8231-3A5FC88E7231}" type="sibTrans" cxnId="{4F3035DC-C503-4B9A-9DFE-055015AE45D5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B52C2C20-7D3C-4785-AE25-33EF21BBFA20}">
      <dgm:prSet phldrT="[Text]"/>
      <dgm:spPr/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Technology Innovation Guidance Fund</a:t>
          </a:r>
        </a:p>
      </dgm:t>
    </dgm:pt>
    <dgm:pt modelId="{17903DFC-F16D-4615-85BD-4408BDC8D20C}" type="parTrans" cxnId="{DA8806BD-2AA6-49A1-8797-182AC96AABDB}">
      <dgm:prSet/>
      <dgm:spPr/>
      <dgm:t>
        <a:bodyPr/>
        <a:lstStyle/>
        <a:p>
          <a:endParaRPr lang="en-US"/>
        </a:p>
      </dgm:t>
    </dgm:pt>
    <dgm:pt modelId="{265B5CC9-B614-4748-9C61-328659C6AD37}" type="sibTrans" cxnId="{DA8806BD-2AA6-49A1-8797-182AC96AABDB}">
      <dgm:prSet/>
      <dgm:spPr/>
      <dgm:t>
        <a:bodyPr/>
        <a:lstStyle/>
        <a:p>
          <a:endParaRPr lang="en-US"/>
        </a:p>
      </dgm:t>
    </dgm:pt>
    <dgm:pt modelId="{D8122BEA-55D0-4E02-8ED0-4743E953794C}" type="pres">
      <dgm:prSet presAssocID="{EB134EF3-7A6F-403E-BE03-8FE5ECE3EBA1}" presName="Name0" presStyleCnt="0">
        <dgm:presLayoutVars>
          <dgm:chMax/>
          <dgm:chPref/>
          <dgm:dir/>
          <dgm:animLvl val="lvl"/>
        </dgm:presLayoutVars>
      </dgm:prSet>
      <dgm:spPr/>
    </dgm:pt>
    <dgm:pt modelId="{E1B1B6B9-F5E7-421B-921A-A3D15FD70832}" type="pres">
      <dgm:prSet presAssocID="{99B8E127-2FBF-45C3-9FA8-0EE89FCD9E26}" presName="composite" presStyleCnt="0"/>
      <dgm:spPr/>
    </dgm:pt>
    <dgm:pt modelId="{7D3E2045-3BB7-4850-87DE-C3165677EC18}" type="pres">
      <dgm:prSet presAssocID="{99B8E127-2FBF-45C3-9FA8-0EE89FCD9E2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80212BB9-CAC9-4A75-AFAD-11A0EB56A156}" type="pres">
      <dgm:prSet presAssocID="{99B8E127-2FBF-45C3-9FA8-0EE89FCD9E2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B9BD366E-1AF4-4E8A-9DB6-D53FFE6590E6}" type="pres">
      <dgm:prSet presAssocID="{99B8E127-2FBF-45C3-9FA8-0EE89FCD9E26}" presName="BalanceSpacing" presStyleCnt="0"/>
      <dgm:spPr/>
    </dgm:pt>
    <dgm:pt modelId="{03E31D0D-DA04-4CCE-AE1C-DEE866BFD675}" type="pres">
      <dgm:prSet presAssocID="{99B8E127-2FBF-45C3-9FA8-0EE89FCD9E26}" presName="BalanceSpacing1" presStyleCnt="0"/>
      <dgm:spPr/>
    </dgm:pt>
    <dgm:pt modelId="{03A8FECB-AC74-423A-9A27-6521B2CC8790}" type="pres">
      <dgm:prSet presAssocID="{39474938-A63B-4416-AB28-49E62A2F77AE}" presName="Accent1Text" presStyleLbl="node1" presStyleIdx="1" presStyleCnt="6"/>
      <dgm:spPr/>
    </dgm:pt>
    <dgm:pt modelId="{3E0E5CA5-5A64-47D7-A7E2-B44955D41B35}" type="pres">
      <dgm:prSet presAssocID="{39474938-A63B-4416-AB28-49E62A2F77AE}" presName="spaceBetweenRectangles" presStyleCnt="0"/>
      <dgm:spPr/>
    </dgm:pt>
    <dgm:pt modelId="{36EF1B42-8536-4192-92BE-0BB110A8756A}" type="pres">
      <dgm:prSet presAssocID="{93AA1BD6-4679-46D9-B99E-D0052B037C09}" presName="composite" presStyleCnt="0"/>
      <dgm:spPr/>
    </dgm:pt>
    <dgm:pt modelId="{CD47E996-198A-457B-8FD8-5C184ADEEDE0}" type="pres">
      <dgm:prSet presAssocID="{93AA1BD6-4679-46D9-B99E-D0052B037C0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1C92AB5C-EBA7-4A30-A375-4B59EA192422}" type="pres">
      <dgm:prSet presAssocID="{93AA1BD6-4679-46D9-B99E-D0052B037C0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598FF84-9391-4E77-8F03-6932A634391D}" type="pres">
      <dgm:prSet presAssocID="{93AA1BD6-4679-46D9-B99E-D0052B037C09}" presName="BalanceSpacing" presStyleCnt="0"/>
      <dgm:spPr/>
    </dgm:pt>
    <dgm:pt modelId="{90528AEC-99BE-48B3-BEA7-4ED8BF44D350}" type="pres">
      <dgm:prSet presAssocID="{93AA1BD6-4679-46D9-B99E-D0052B037C09}" presName="BalanceSpacing1" presStyleCnt="0"/>
      <dgm:spPr/>
    </dgm:pt>
    <dgm:pt modelId="{35DCC124-0BCA-4481-92D2-66E7E4B2BA65}" type="pres">
      <dgm:prSet presAssocID="{F809A1CD-FD92-48B6-9747-0656699C862B}" presName="Accent1Text" presStyleLbl="node1" presStyleIdx="3" presStyleCnt="6"/>
      <dgm:spPr/>
    </dgm:pt>
    <dgm:pt modelId="{DD67ACBE-C9CB-48E8-BF97-F2DED3FECC55}" type="pres">
      <dgm:prSet presAssocID="{F809A1CD-FD92-48B6-9747-0656699C862B}" presName="spaceBetweenRectangles" presStyleCnt="0"/>
      <dgm:spPr/>
    </dgm:pt>
    <dgm:pt modelId="{E074FC57-50F8-44CA-AF3C-BE264CF3EAD2}" type="pres">
      <dgm:prSet presAssocID="{2EE73663-73C7-43DF-BE64-4988426898D7}" presName="composite" presStyleCnt="0"/>
      <dgm:spPr/>
    </dgm:pt>
    <dgm:pt modelId="{928A57D8-7374-4674-8FE2-DE1791F2A167}" type="pres">
      <dgm:prSet presAssocID="{2EE73663-73C7-43DF-BE64-4988426898D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6B96555-61D0-4BE8-BAB2-4DD8CC819CC2}" type="pres">
      <dgm:prSet presAssocID="{2EE73663-73C7-43DF-BE64-4988426898D7}" presName="Childtext1" presStyleLbl="revTx" presStyleIdx="2" presStyleCnt="3" custScaleX="47192" custLinFactY="-34938" custLinFactNeighborX="-45957" custLinFactNeighborY="-100000">
        <dgm:presLayoutVars>
          <dgm:chMax val="0"/>
          <dgm:chPref val="0"/>
          <dgm:bulletEnabled val="1"/>
        </dgm:presLayoutVars>
      </dgm:prSet>
      <dgm:spPr/>
    </dgm:pt>
    <dgm:pt modelId="{02504097-09B5-4AD0-984D-9F731F1682C0}" type="pres">
      <dgm:prSet presAssocID="{2EE73663-73C7-43DF-BE64-4988426898D7}" presName="BalanceSpacing" presStyleCnt="0"/>
      <dgm:spPr/>
    </dgm:pt>
    <dgm:pt modelId="{B9E46F0D-1EED-4765-BE22-62081FF41512}" type="pres">
      <dgm:prSet presAssocID="{2EE73663-73C7-43DF-BE64-4988426898D7}" presName="BalanceSpacing1" presStyleCnt="0"/>
      <dgm:spPr/>
    </dgm:pt>
    <dgm:pt modelId="{684E663D-89CE-41C4-AA88-4B41AF3E9112}" type="pres">
      <dgm:prSet presAssocID="{393E9C79-F966-4769-8231-3A5FC88E7231}" presName="Accent1Text" presStyleLbl="node1" presStyleIdx="5" presStyleCnt="6"/>
      <dgm:spPr/>
    </dgm:pt>
  </dgm:ptLst>
  <dgm:cxnLst>
    <dgm:cxn modelId="{F8CDDE09-810F-4CFE-9A67-2B4491414D7C}" type="presOf" srcId="{EB134EF3-7A6F-403E-BE03-8FE5ECE3EBA1}" destId="{D8122BEA-55D0-4E02-8ED0-4743E953794C}" srcOrd="0" destOrd="0" presId="urn:microsoft.com/office/officeart/2008/layout/AlternatingHexagons"/>
    <dgm:cxn modelId="{A66C110C-3FA1-4C80-B39D-513E860B9E09}" type="presOf" srcId="{A17F572D-27D7-44F6-9CC0-F7AAFC5B41B8}" destId="{1C92AB5C-EBA7-4A30-A375-4B59EA192422}" srcOrd="0" destOrd="0" presId="urn:microsoft.com/office/officeart/2008/layout/AlternatingHexagons"/>
    <dgm:cxn modelId="{416D3710-D473-4089-A5C3-BAF1AD5BE02A}" type="presOf" srcId="{39474938-A63B-4416-AB28-49E62A2F77AE}" destId="{03A8FECB-AC74-423A-9A27-6521B2CC8790}" srcOrd="0" destOrd="0" presId="urn:microsoft.com/office/officeart/2008/layout/AlternatingHexagons"/>
    <dgm:cxn modelId="{CE87E426-7BD9-4465-8B1F-C76BBBF31678}" srcId="{EB134EF3-7A6F-403E-BE03-8FE5ECE3EBA1}" destId="{93AA1BD6-4679-46D9-B99E-D0052B037C09}" srcOrd="1" destOrd="0" parTransId="{86189B5C-6B8A-4C50-8503-D430A71FE7C9}" sibTransId="{F809A1CD-FD92-48B6-9747-0656699C862B}"/>
    <dgm:cxn modelId="{541A332C-0521-491C-8561-2C2D6BFCF4A8}" srcId="{93AA1BD6-4679-46D9-B99E-D0052B037C09}" destId="{A17F572D-27D7-44F6-9CC0-F7AAFC5B41B8}" srcOrd="0" destOrd="0" parTransId="{0106C430-B884-41D3-8340-DCA686797B74}" sibTransId="{90F8D030-9239-4A88-9B17-BD8B2E5BB553}"/>
    <dgm:cxn modelId="{F19DD932-7F5D-4FFB-8658-5464AAD4301E}" type="presOf" srcId="{B52C2C20-7D3C-4785-AE25-33EF21BBFA20}" destId="{06B96555-61D0-4BE8-BAB2-4DD8CC819CC2}" srcOrd="0" destOrd="0" presId="urn:microsoft.com/office/officeart/2008/layout/AlternatingHexagons"/>
    <dgm:cxn modelId="{554E7847-B008-455C-999E-13AEAEBA990F}" type="presOf" srcId="{99B8E127-2FBF-45C3-9FA8-0EE89FCD9E26}" destId="{7D3E2045-3BB7-4850-87DE-C3165677EC18}" srcOrd="0" destOrd="0" presId="urn:microsoft.com/office/officeart/2008/layout/AlternatingHexagons"/>
    <dgm:cxn modelId="{7E098D7D-5500-4407-AFCD-675E5A7BB59E}" type="presOf" srcId="{93AA1BD6-4679-46D9-B99E-D0052B037C09}" destId="{CD47E996-198A-457B-8FD8-5C184ADEEDE0}" srcOrd="0" destOrd="0" presId="urn:microsoft.com/office/officeart/2008/layout/AlternatingHexagons"/>
    <dgm:cxn modelId="{B6B18B85-FAED-4B5E-813E-2B23B806459A}" srcId="{EB134EF3-7A6F-403E-BE03-8FE5ECE3EBA1}" destId="{99B8E127-2FBF-45C3-9FA8-0EE89FCD9E26}" srcOrd="0" destOrd="0" parTransId="{139B980A-E755-40F9-8EBF-60146040F3DF}" sibTransId="{39474938-A63B-4416-AB28-49E62A2F77AE}"/>
    <dgm:cxn modelId="{B478A5AC-B986-4A9A-91BC-EC67618388E2}" type="presOf" srcId="{393E9C79-F966-4769-8231-3A5FC88E7231}" destId="{684E663D-89CE-41C4-AA88-4B41AF3E9112}" srcOrd="0" destOrd="0" presId="urn:microsoft.com/office/officeart/2008/layout/AlternatingHexagons"/>
    <dgm:cxn modelId="{DA8806BD-2AA6-49A1-8797-182AC96AABDB}" srcId="{2EE73663-73C7-43DF-BE64-4988426898D7}" destId="{B52C2C20-7D3C-4785-AE25-33EF21BBFA20}" srcOrd="0" destOrd="0" parTransId="{17903DFC-F16D-4615-85BD-4408BDC8D20C}" sibTransId="{265B5CC9-B614-4748-9C61-328659C6AD37}"/>
    <dgm:cxn modelId="{275977CA-35B1-4146-A071-DA63B7242BC9}" type="presOf" srcId="{2EE73663-73C7-43DF-BE64-4988426898D7}" destId="{928A57D8-7374-4674-8FE2-DE1791F2A167}" srcOrd="0" destOrd="0" presId="urn:microsoft.com/office/officeart/2008/layout/AlternatingHexagons"/>
    <dgm:cxn modelId="{4F3035DC-C503-4B9A-9DFE-055015AE45D5}" srcId="{EB134EF3-7A6F-403E-BE03-8FE5ECE3EBA1}" destId="{2EE73663-73C7-43DF-BE64-4988426898D7}" srcOrd="2" destOrd="0" parTransId="{8209148C-69AE-4E34-92EB-8EABEC7A0524}" sibTransId="{393E9C79-F966-4769-8231-3A5FC88E7231}"/>
    <dgm:cxn modelId="{CFB817EF-A425-4CBE-A318-906B5C7871BE}" type="presOf" srcId="{F809A1CD-FD92-48B6-9747-0656699C862B}" destId="{35DCC124-0BCA-4481-92D2-66E7E4B2BA65}" srcOrd="0" destOrd="0" presId="urn:microsoft.com/office/officeart/2008/layout/AlternatingHexagons"/>
    <dgm:cxn modelId="{BF5C3EBE-54B3-4D02-B4D0-E9852553E49A}" type="presParOf" srcId="{D8122BEA-55D0-4E02-8ED0-4743E953794C}" destId="{E1B1B6B9-F5E7-421B-921A-A3D15FD70832}" srcOrd="0" destOrd="0" presId="urn:microsoft.com/office/officeart/2008/layout/AlternatingHexagons"/>
    <dgm:cxn modelId="{F3D2266B-8C51-4DFC-BE86-0E2BB394A2E0}" type="presParOf" srcId="{E1B1B6B9-F5E7-421B-921A-A3D15FD70832}" destId="{7D3E2045-3BB7-4850-87DE-C3165677EC18}" srcOrd="0" destOrd="0" presId="urn:microsoft.com/office/officeart/2008/layout/AlternatingHexagons"/>
    <dgm:cxn modelId="{9DF6718F-CD2E-448A-8996-5C2F4AF4ED20}" type="presParOf" srcId="{E1B1B6B9-F5E7-421B-921A-A3D15FD70832}" destId="{80212BB9-CAC9-4A75-AFAD-11A0EB56A156}" srcOrd="1" destOrd="0" presId="urn:microsoft.com/office/officeart/2008/layout/AlternatingHexagons"/>
    <dgm:cxn modelId="{AE2DD14A-AB89-4581-AF3C-35449A187AD2}" type="presParOf" srcId="{E1B1B6B9-F5E7-421B-921A-A3D15FD70832}" destId="{B9BD366E-1AF4-4E8A-9DB6-D53FFE6590E6}" srcOrd="2" destOrd="0" presId="urn:microsoft.com/office/officeart/2008/layout/AlternatingHexagons"/>
    <dgm:cxn modelId="{BCD2F80F-A3FD-4439-B380-1E45F45AB766}" type="presParOf" srcId="{E1B1B6B9-F5E7-421B-921A-A3D15FD70832}" destId="{03E31D0D-DA04-4CCE-AE1C-DEE866BFD675}" srcOrd="3" destOrd="0" presId="urn:microsoft.com/office/officeart/2008/layout/AlternatingHexagons"/>
    <dgm:cxn modelId="{F44C0902-C940-46CC-836C-FFDFED017300}" type="presParOf" srcId="{E1B1B6B9-F5E7-421B-921A-A3D15FD70832}" destId="{03A8FECB-AC74-423A-9A27-6521B2CC8790}" srcOrd="4" destOrd="0" presId="urn:microsoft.com/office/officeart/2008/layout/AlternatingHexagons"/>
    <dgm:cxn modelId="{1F3EF772-535B-4E61-87D4-5A56E68861BB}" type="presParOf" srcId="{D8122BEA-55D0-4E02-8ED0-4743E953794C}" destId="{3E0E5CA5-5A64-47D7-A7E2-B44955D41B35}" srcOrd="1" destOrd="0" presId="urn:microsoft.com/office/officeart/2008/layout/AlternatingHexagons"/>
    <dgm:cxn modelId="{C3DF45BB-0F34-40D0-98F7-E98D25A0F411}" type="presParOf" srcId="{D8122BEA-55D0-4E02-8ED0-4743E953794C}" destId="{36EF1B42-8536-4192-92BE-0BB110A8756A}" srcOrd="2" destOrd="0" presId="urn:microsoft.com/office/officeart/2008/layout/AlternatingHexagons"/>
    <dgm:cxn modelId="{E1C26B37-6AD5-41CF-899D-5CAE8A06FC26}" type="presParOf" srcId="{36EF1B42-8536-4192-92BE-0BB110A8756A}" destId="{CD47E996-198A-457B-8FD8-5C184ADEEDE0}" srcOrd="0" destOrd="0" presId="urn:microsoft.com/office/officeart/2008/layout/AlternatingHexagons"/>
    <dgm:cxn modelId="{4B3AB512-9EC7-4015-989F-017A2A9ECEDB}" type="presParOf" srcId="{36EF1B42-8536-4192-92BE-0BB110A8756A}" destId="{1C92AB5C-EBA7-4A30-A375-4B59EA192422}" srcOrd="1" destOrd="0" presId="urn:microsoft.com/office/officeart/2008/layout/AlternatingHexagons"/>
    <dgm:cxn modelId="{1E41345B-89A0-4348-8C58-5A4ACFC2F291}" type="presParOf" srcId="{36EF1B42-8536-4192-92BE-0BB110A8756A}" destId="{A598FF84-9391-4E77-8F03-6932A634391D}" srcOrd="2" destOrd="0" presId="urn:microsoft.com/office/officeart/2008/layout/AlternatingHexagons"/>
    <dgm:cxn modelId="{6C3F5873-A2D1-44DA-AAE0-51960FC17229}" type="presParOf" srcId="{36EF1B42-8536-4192-92BE-0BB110A8756A}" destId="{90528AEC-99BE-48B3-BEA7-4ED8BF44D350}" srcOrd="3" destOrd="0" presId="urn:microsoft.com/office/officeart/2008/layout/AlternatingHexagons"/>
    <dgm:cxn modelId="{4F937474-3479-4034-8A8A-BE7B7186E7DF}" type="presParOf" srcId="{36EF1B42-8536-4192-92BE-0BB110A8756A}" destId="{35DCC124-0BCA-4481-92D2-66E7E4B2BA65}" srcOrd="4" destOrd="0" presId="urn:microsoft.com/office/officeart/2008/layout/AlternatingHexagons"/>
    <dgm:cxn modelId="{65878FA9-939E-43E2-9F96-701654676D0F}" type="presParOf" srcId="{D8122BEA-55D0-4E02-8ED0-4743E953794C}" destId="{DD67ACBE-C9CB-48E8-BF97-F2DED3FECC55}" srcOrd="3" destOrd="0" presId="urn:microsoft.com/office/officeart/2008/layout/AlternatingHexagons"/>
    <dgm:cxn modelId="{F4ACE7FD-05C7-4A5D-AEFE-E1C638353712}" type="presParOf" srcId="{D8122BEA-55D0-4E02-8ED0-4743E953794C}" destId="{E074FC57-50F8-44CA-AF3C-BE264CF3EAD2}" srcOrd="4" destOrd="0" presId="urn:microsoft.com/office/officeart/2008/layout/AlternatingHexagons"/>
    <dgm:cxn modelId="{309CC5BC-0783-44A3-BA09-F8BF27DBDFB3}" type="presParOf" srcId="{E074FC57-50F8-44CA-AF3C-BE264CF3EAD2}" destId="{928A57D8-7374-4674-8FE2-DE1791F2A167}" srcOrd="0" destOrd="0" presId="urn:microsoft.com/office/officeart/2008/layout/AlternatingHexagons"/>
    <dgm:cxn modelId="{CFE44E5D-8129-4171-BF0B-3A50313DAA3C}" type="presParOf" srcId="{E074FC57-50F8-44CA-AF3C-BE264CF3EAD2}" destId="{06B96555-61D0-4BE8-BAB2-4DD8CC819CC2}" srcOrd="1" destOrd="0" presId="urn:microsoft.com/office/officeart/2008/layout/AlternatingHexagons"/>
    <dgm:cxn modelId="{4F06158A-299A-483E-8DA7-1AF4D1CA78E8}" type="presParOf" srcId="{E074FC57-50F8-44CA-AF3C-BE264CF3EAD2}" destId="{02504097-09B5-4AD0-984D-9F731F1682C0}" srcOrd="2" destOrd="0" presId="urn:microsoft.com/office/officeart/2008/layout/AlternatingHexagons"/>
    <dgm:cxn modelId="{BC01F8E1-D348-4815-85B5-9491CAABC5BF}" type="presParOf" srcId="{E074FC57-50F8-44CA-AF3C-BE264CF3EAD2}" destId="{B9E46F0D-1EED-4765-BE22-62081FF41512}" srcOrd="3" destOrd="0" presId="urn:microsoft.com/office/officeart/2008/layout/AlternatingHexagons"/>
    <dgm:cxn modelId="{3B781C27-8E09-4075-B43D-8CA1F2A318C6}" type="presParOf" srcId="{E074FC57-50F8-44CA-AF3C-BE264CF3EAD2}" destId="{684E663D-89CE-41C4-AA88-4B41AF3E911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38FD5-AC5D-4600-8C3F-D75C4245E3F0}">
      <dsp:nvSpPr>
        <dsp:cNvPr id="0" name=""/>
        <dsp:cNvSpPr/>
      </dsp:nvSpPr>
      <dsp:spPr>
        <a:xfrm rot="5400000">
          <a:off x="1162914" y="251422"/>
          <a:ext cx="762887" cy="66371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Partnership</a:t>
          </a:r>
          <a:r>
            <a:rPr lang="en-US" sz="700" kern="1200" dirty="0"/>
            <a:t>s </a:t>
          </a:r>
          <a:r>
            <a:rPr lang="en-US" sz="600" kern="1200" dirty="0"/>
            <a:t>Water4All</a:t>
          </a:r>
        </a:p>
      </dsp:txBody>
      <dsp:txXfrm rot="-5400000">
        <a:off x="1315930" y="320717"/>
        <a:ext cx="456855" cy="525121"/>
      </dsp:txXfrm>
    </dsp:sp>
    <dsp:sp modelId="{7BF82E36-A69B-4B55-83AE-6F4BF179DF31}">
      <dsp:nvSpPr>
        <dsp:cNvPr id="0" name=""/>
        <dsp:cNvSpPr/>
      </dsp:nvSpPr>
      <dsp:spPr>
        <a:xfrm>
          <a:off x="1897696" y="124470"/>
          <a:ext cx="851382" cy="45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ACC3E-4A34-47AC-AA51-14581A8DA9B9}">
      <dsp:nvSpPr>
        <dsp:cNvPr id="0" name=""/>
        <dsp:cNvSpPr/>
      </dsp:nvSpPr>
      <dsp:spPr>
        <a:xfrm rot="5400000">
          <a:off x="446105" y="251422"/>
          <a:ext cx="762887" cy="66371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Missions</a:t>
          </a:r>
        </a:p>
      </dsp:txBody>
      <dsp:txXfrm rot="-5400000">
        <a:off x="599121" y="320717"/>
        <a:ext cx="456855" cy="525121"/>
      </dsp:txXfrm>
    </dsp:sp>
    <dsp:sp modelId="{521B0007-0D90-42A1-A76F-6C8DB27B34E9}">
      <dsp:nvSpPr>
        <dsp:cNvPr id="0" name=""/>
        <dsp:cNvSpPr/>
      </dsp:nvSpPr>
      <dsp:spPr>
        <a:xfrm rot="5400000">
          <a:off x="803136" y="878011"/>
          <a:ext cx="762887" cy="705612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General WP</a:t>
          </a:r>
        </a:p>
      </dsp:txBody>
      <dsp:txXfrm rot="-5400000">
        <a:off x="944960" y="971749"/>
        <a:ext cx="479238" cy="518137"/>
      </dsp:txXfrm>
    </dsp:sp>
    <dsp:sp modelId="{8196FE43-DDFA-4A21-87C5-22D099647034}">
      <dsp:nvSpPr>
        <dsp:cNvPr id="0" name=""/>
        <dsp:cNvSpPr/>
      </dsp:nvSpPr>
      <dsp:spPr>
        <a:xfrm>
          <a:off x="0" y="985514"/>
          <a:ext cx="823918" cy="45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chemeClr val="accent1"/>
              </a:solidFill>
            </a:rPr>
            <a:t>Horizon</a:t>
          </a:r>
        </a:p>
        <a:p>
          <a:pPr marL="0" lvl="0" indent="0" algn="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200" b="1" kern="1200" dirty="0">
              <a:solidFill>
                <a:schemeClr val="accent1"/>
              </a:solidFill>
            </a:rPr>
            <a:t> </a:t>
          </a:r>
          <a:r>
            <a:rPr lang="en-US" sz="1200" b="1" kern="1200" dirty="0">
              <a:solidFill>
                <a:schemeClr val="accent4"/>
              </a:solidFill>
            </a:rPr>
            <a:t>Europe</a:t>
          </a:r>
        </a:p>
      </dsp:txBody>
      <dsp:txXfrm>
        <a:off x="0" y="985514"/>
        <a:ext cx="823918" cy="457732"/>
      </dsp:txXfrm>
    </dsp:sp>
    <dsp:sp modelId="{7C61B4A4-9239-4699-BEC1-32F39B3CB31E}">
      <dsp:nvSpPr>
        <dsp:cNvPr id="0" name=""/>
        <dsp:cNvSpPr/>
      </dsp:nvSpPr>
      <dsp:spPr>
        <a:xfrm rot="5400000">
          <a:off x="1519945" y="898961"/>
          <a:ext cx="762887" cy="66371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1672961" y="968256"/>
        <a:ext cx="456855" cy="525121"/>
      </dsp:txXfrm>
    </dsp:sp>
    <dsp:sp modelId="{AB9FD6AF-267F-48C4-A869-03D8FACC7E2A}">
      <dsp:nvSpPr>
        <dsp:cNvPr id="0" name=""/>
        <dsp:cNvSpPr/>
      </dsp:nvSpPr>
      <dsp:spPr>
        <a:xfrm rot="5400000">
          <a:off x="1162914" y="1546500"/>
          <a:ext cx="762887" cy="66371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International cooperation</a:t>
          </a:r>
        </a:p>
      </dsp:txBody>
      <dsp:txXfrm rot="-5400000">
        <a:off x="1315930" y="1615795"/>
        <a:ext cx="456855" cy="525121"/>
      </dsp:txXfrm>
    </dsp:sp>
    <dsp:sp modelId="{1C02F945-F7F2-4BDE-BFDD-EAD16A0F72AE}">
      <dsp:nvSpPr>
        <dsp:cNvPr id="0" name=""/>
        <dsp:cNvSpPr/>
      </dsp:nvSpPr>
      <dsp:spPr>
        <a:xfrm>
          <a:off x="1484472" y="1019233"/>
          <a:ext cx="851382" cy="457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bg1"/>
              </a:solidFill>
            </a:rPr>
            <a:t>Innovative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chemeClr val="bg1"/>
              </a:solidFill>
            </a:rPr>
            <a:t>EIC</a:t>
          </a:r>
        </a:p>
      </dsp:txBody>
      <dsp:txXfrm>
        <a:off x="1484472" y="1019233"/>
        <a:ext cx="851382" cy="457732"/>
      </dsp:txXfrm>
    </dsp:sp>
    <dsp:sp modelId="{7294511D-CBAD-43B6-A238-1187BD1AEA6E}">
      <dsp:nvSpPr>
        <dsp:cNvPr id="0" name=""/>
        <dsp:cNvSpPr/>
      </dsp:nvSpPr>
      <dsp:spPr>
        <a:xfrm rot="5400000">
          <a:off x="446105" y="1546500"/>
          <a:ext cx="762887" cy="66371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Excellence</a:t>
          </a:r>
        </a:p>
      </dsp:txBody>
      <dsp:txXfrm rot="-5400000">
        <a:off x="599121" y="1615795"/>
        <a:ext cx="456855" cy="525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E2045-3BB7-4850-87DE-C3165677EC18}">
      <dsp:nvSpPr>
        <dsp:cNvPr id="0" name=""/>
        <dsp:cNvSpPr/>
      </dsp:nvSpPr>
      <dsp:spPr>
        <a:xfrm rot="5400000">
          <a:off x="1311343" y="52896"/>
          <a:ext cx="799306" cy="695396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0" kern="1200" dirty="0"/>
            <a:t>Major S&amp;T Projects (Mega Projects)</a:t>
          </a:r>
        </a:p>
      </dsp:txBody>
      <dsp:txXfrm rot="-5400000">
        <a:off x="1471664" y="125501"/>
        <a:ext cx="478664" cy="550189"/>
      </dsp:txXfrm>
    </dsp:sp>
    <dsp:sp modelId="{80212BB9-CAC9-4A75-AFAD-11A0EB56A156}">
      <dsp:nvSpPr>
        <dsp:cNvPr id="0" name=""/>
        <dsp:cNvSpPr/>
      </dsp:nvSpPr>
      <dsp:spPr>
        <a:xfrm>
          <a:off x="2079797" y="160803"/>
          <a:ext cx="892026" cy="47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8FECB-AC74-423A-9A27-6521B2CC8790}">
      <dsp:nvSpPr>
        <dsp:cNvPr id="0" name=""/>
        <dsp:cNvSpPr/>
      </dsp:nvSpPr>
      <dsp:spPr>
        <a:xfrm rot="5400000">
          <a:off x="560315" y="52896"/>
          <a:ext cx="799306" cy="695396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rgbClr val="1357A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720636" y="125501"/>
        <a:ext cx="478664" cy="550189"/>
      </dsp:txXfrm>
    </dsp:sp>
    <dsp:sp modelId="{CD47E996-198A-457B-8FD8-5C184ADEEDE0}">
      <dsp:nvSpPr>
        <dsp:cNvPr id="0" name=""/>
        <dsp:cNvSpPr/>
      </dsp:nvSpPr>
      <dsp:spPr>
        <a:xfrm rot="5400000">
          <a:off x="934390" y="731348"/>
          <a:ext cx="799306" cy="695396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National Natural Science Fund</a:t>
          </a:r>
        </a:p>
      </dsp:txBody>
      <dsp:txXfrm rot="-5400000">
        <a:off x="1094711" y="803953"/>
        <a:ext cx="478664" cy="550189"/>
      </dsp:txXfrm>
    </dsp:sp>
    <dsp:sp modelId="{1C92AB5C-EBA7-4A30-A375-4B59EA192422}">
      <dsp:nvSpPr>
        <dsp:cNvPr id="0" name=""/>
        <dsp:cNvSpPr/>
      </dsp:nvSpPr>
      <dsp:spPr>
        <a:xfrm>
          <a:off x="94319" y="839254"/>
          <a:ext cx="863251" cy="47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C00000"/>
              </a:solidFill>
            </a:rPr>
            <a:t>Chinese FP</a:t>
          </a:r>
        </a:p>
      </dsp:txBody>
      <dsp:txXfrm>
        <a:off x="94319" y="839254"/>
        <a:ext cx="863251" cy="479583"/>
      </dsp:txXfrm>
    </dsp:sp>
    <dsp:sp modelId="{35DCC124-0BCA-4481-92D2-66E7E4B2BA65}">
      <dsp:nvSpPr>
        <dsp:cNvPr id="0" name=""/>
        <dsp:cNvSpPr/>
      </dsp:nvSpPr>
      <dsp:spPr>
        <a:xfrm rot="5400000">
          <a:off x="1685419" y="731348"/>
          <a:ext cx="799306" cy="695396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845740" y="803953"/>
        <a:ext cx="478664" cy="550189"/>
      </dsp:txXfrm>
    </dsp:sp>
    <dsp:sp modelId="{928A57D8-7374-4674-8FE2-DE1791F2A167}">
      <dsp:nvSpPr>
        <dsp:cNvPr id="0" name=""/>
        <dsp:cNvSpPr/>
      </dsp:nvSpPr>
      <dsp:spPr>
        <a:xfrm rot="5400000">
          <a:off x="1311343" y="1409799"/>
          <a:ext cx="799306" cy="695396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China’s National Key R&amp;D </a:t>
          </a:r>
          <a:r>
            <a:rPr lang="en-US" sz="600" kern="1200" dirty="0" err="1"/>
            <a:t>Programmes</a:t>
          </a:r>
          <a:r>
            <a:rPr lang="en-US" sz="600" kern="1200" dirty="0"/>
            <a:t> </a:t>
          </a:r>
        </a:p>
      </dsp:txBody>
      <dsp:txXfrm rot="-5400000">
        <a:off x="1471664" y="1482404"/>
        <a:ext cx="478664" cy="550189"/>
      </dsp:txXfrm>
    </dsp:sp>
    <dsp:sp modelId="{06B96555-61D0-4BE8-BAB2-4DD8CC819CC2}">
      <dsp:nvSpPr>
        <dsp:cNvPr id="0" name=""/>
        <dsp:cNvSpPr/>
      </dsp:nvSpPr>
      <dsp:spPr>
        <a:xfrm>
          <a:off x="1905379" y="870564"/>
          <a:ext cx="420964" cy="47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bg1"/>
              </a:solidFill>
            </a:rPr>
            <a:t>Technology Innovation Guidance Fund</a:t>
          </a:r>
        </a:p>
      </dsp:txBody>
      <dsp:txXfrm>
        <a:off x="1905379" y="870564"/>
        <a:ext cx="420964" cy="479583"/>
      </dsp:txXfrm>
    </dsp:sp>
    <dsp:sp modelId="{684E663D-89CE-41C4-AA88-4B41AF3E9112}">
      <dsp:nvSpPr>
        <dsp:cNvPr id="0" name=""/>
        <dsp:cNvSpPr/>
      </dsp:nvSpPr>
      <dsp:spPr>
        <a:xfrm rot="5400000">
          <a:off x="560315" y="1409799"/>
          <a:ext cx="799306" cy="695396"/>
        </a:xfrm>
        <a:prstGeom prst="hexagon">
          <a:avLst>
            <a:gd name="adj" fmla="val 2500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720636" y="1482404"/>
        <a:ext cx="478664" cy="550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095D7A9F-8EA2-4D30-8A81-DAEAE3A688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68F94793-2440-47E2-AF5C-4148003230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1B06C-F4EA-43C5-96A3-C1C74801CC88}" type="datetimeFigureOut">
              <a:rPr lang="en-GB" smtClean="0"/>
              <a:t>19/04/2021</a:t>
            </a:fld>
            <a:endParaRPr lang="en-GB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B9B02BCE-869F-4E2F-95FB-6962EF489F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5378C7D-9562-479E-9B7F-9D8AE44AF9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4B186-7A27-48C9-A611-5F2465F445F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213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771" rtl="0" eaLnBrk="1" latinLnBrk="0" hangingPunct="1">
      <a:defRPr sz="900" b="0" i="0" kern="1200">
        <a:solidFill>
          <a:schemeClr val="tx1"/>
        </a:solidFill>
        <a:latin typeface="Source Sans Pro Light" charset="0"/>
        <a:ea typeface="+mn-ea"/>
        <a:cs typeface="+mn-cs"/>
      </a:defRPr>
    </a:lvl1pPr>
    <a:lvl2pPr marL="342771" algn="l" defTabSz="342771" rtl="0" eaLnBrk="1" latinLnBrk="0" hangingPunct="1">
      <a:defRPr sz="900" b="0" i="0" kern="1200">
        <a:solidFill>
          <a:schemeClr val="tx1"/>
        </a:solidFill>
        <a:latin typeface="Source Sans Pro Light" charset="0"/>
        <a:ea typeface="+mn-ea"/>
        <a:cs typeface="+mn-cs"/>
      </a:defRPr>
    </a:lvl2pPr>
    <a:lvl3pPr marL="685543" algn="l" defTabSz="342771" rtl="0" eaLnBrk="1" latinLnBrk="0" hangingPunct="1">
      <a:defRPr sz="900" b="0" i="0" kern="1200">
        <a:solidFill>
          <a:schemeClr val="tx1"/>
        </a:solidFill>
        <a:latin typeface="Source Sans Pro Light" charset="0"/>
        <a:ea typeface="+mn-ea"/>
        <a:cs typeface="+mn-cs"/>
      </a:defRPr>
    </a:lvl3pPr>
    <a:lvl4pPr marL="1028314" algn="l" defTabSz="342771" rtl="0" eaLnBrk="1" latinLnBrk="0" hangingPunct="1">
      <a:defRPr sz="900" b="0" i="0" kern="1200">
        <a:solidFill>
          <a:schemeClr val="tx1"/>
        </a:solidFill>
        <a:latin typeface="Source Sans Pro Light" charset="0"/>
        <a:ea typeface="+mn-ea"/>
        <a:cs typeface="+mn-cs"/>
      </a:defRPr>
    </a:lvl4pPr>
    <a:lvl5pPr marL="1371086" algn="l" defTabSz="342771" rtl="0" eaLnBrk="1" latinLnBrk="0" hangingPunct="1">
      <a:defRPr sz="900" b="0" i="0" kern="1200">
        <a:solidFill>
          <a:schemeClr val="tx1"/>
        </a:solidFill>
        <a:latin typeface="Source Sans Pro Light" charset="0"/>
        <a:ea typeface="+mn-ea"/>
        <a:cs typeface="+mn-cs"/>
      </a:defRPr>
    </a:lvl5pPr>
    <a:lvl6pPr marL="1713857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629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400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71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528867EA-11F8-4CA2-912A-1B5F14A71A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80" r="780"/>
          <a:stretch/>
        </p:blipFill>
        <p:spPr>
          <a:xfrm>
            <a:off x="-1" y="-3654"/>
            <a:ext cx="6862870" cy="5147153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41EACEB-2035-48BD-8694-8A9A55DC93E9}"/>
              </a:ext>
            </a:extLst>
          </p:cNvPr>
          <p:cNvGrpSpPr/>
          <p:nvPr userDrawn="1"/>
        </p:nvGrpSpPr>
        <p:grpSpPr>
          <a:xfrm>
            <a:off x="5428981" y="4482378"/>
            <a:ext cx="1248167" cy="661121"/>
            <a:chOff x="1" y="184808"/>
            <a:chExt cx="1664222" cy="661495"/>
          </a:xfrm>
        </p:grpSpPr>
        <p:pic>
          <p:nvPicPr>
            <p:cNvPr id="14" name="Kuva 1">
              <a:extLst>
                <a:ext uri="{FF2B5EF4-FFF2-40B4-BE49-F238E27FC236}">
                  <a16:creationId xmlns:a16="http://schemas.microsoft.com/office/drawing/2014/main" id="{B4F18066-EB22-448D-A6DC-BEB8C41E8B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8111" y="184808"/>
              <a:ext cx="500300" cy="251920"/>
            </a:xfrm>
            <a:prstGeom prst="rect">
              <a:avLst/>
            </a:prstGeom>
          </p:spPr>
        </p:pic>
        <p:pic>
          <p:nvPicPr>
            <p:cNvPr id="17" name="Kuva 19">
              <a:extLst>
                <a:ext uri="{FF2B5EF4-FFF2-40B4-BE49-F238E27FC236}">
                  <a16:creationId xmlns:a16="http://schemas.microsoft.com/office/drawing/2014/main" id="{6B94F69C-459E-4089-A10C-D49AD74098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65" y="184808"/>
              <a:ext cx="506442" cy="251920"/>
            </a:xfrm>
            <a:prstGeom prst="rect">
              <a:avLst/>
            </a:prstGeom>
          </p:spPr>
        </p:pic>
        <p:sp>
          <p:nvSpPr>
            <p:cNvPr id="18" name="Tekstiruutu 6">
              <a:extLst>
                <a:ext uri="{FF2B5EF4-FFF2-40B4-BE49-F238E27FC236}">
                  <a16:creationId xmlns:a16="http://schemas.microsoft.com/office/drawing/2014/main" id="{1F30CC64-D3DD-46EB-AD1C-9EE5FA24AF4D}"/>
                </a:ext>
              </a:extLst>
            </p:cNvPr>
            <p:cNvSpPr txBox="1"/>
            <p:nvPr userDrawn="1"/>
          </p:nvSpPr>
          <p:spPr>
            <a:xfrm>
              <a:off x="1" y="436728"/>
              <a:ext cx="1664222" cy="4095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07000"/>
                </a:lnSpc>
                <a:spcAft>
                  <a:spcPts val="600"/>
                </a:spcAft>
              </a:pPr>
              <a:r>
                <a:rPr lang="en-US" sz="6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Co-funded by the European Union and P.R. China</a:t>
              </a:r>
              <a:endParaRPr lang="pt-PT" sz="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7000"/>
                </a:lnSpc>
                <a:spcAft>
                  <a:spcPts val="600"/>
                </a:spcAft>
              </a:pPr>
              <a:r>
                <a:rPr lang="en-US" sz="600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pt-PT" sz="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Gráfico 6">
            <a:extLst>
              <a:ext uri="{FF2B5EF4-FFF2-40B4-BE49-F238E27FC236}">
                <a16:creationId xmlns:a16="http://schemas.microsoft.com/office/drawing/2014/main" id="{45C84005-8055-41D5-9A7E-060A566070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6927" y="297200"/>
            <a:ext cx="1199745" cy="744073"/>
          </a:xfrm>
          <a:prstGeom prst="rect">
            <a:avLst/>
          </a:prstGeom>
        </p:spPr>
      </p:pic>
      <p:pic>
        <p:nvPicPr>
          <p:cNvPr id="8" name="Picture 2" descr="SOCIEDADE PORTUGUESA DE INOVACAO – CONSULTADORIA EMPRESARIAL E FOMENTO DA  INOVACAO S.A., SPI | SENET">
            <a:extLst>
              <a:ext uri="{FF2B5EF4-FFF2-40B4-BE49-F238E27FC236}">
                <a16:creationId xmlns:a16="http://schemas.microsoft.com/office/drawing/2014/main" id="{F5AA4A1C-9E0F-409E-A791-8F15204977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4" y="1200000"/>
            <a:ext cx="377430" cy="27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CIEDADE PORTUGUESA DE INOVACAO – CONSULTADORIA EMPRESARIAL E FOMENTO DA  INOVACAO S.A., SPI | SENET">
            <a:extLst>
              <a:ext uri="{FF2B5EF4-FFF2-40B4-BE49-F238E27FC236}">
                <a16:creationId xmlns:a16="http://schemas.microsoft.com/office/drawing/2014/main" id="{C843B50A-014A-4918-89CD-B86F91D748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74" y="1200000"/>
            <a:ext cx="377430" cy="27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University of Évora - Wikipedia">
            <a:extLst>
              <a:ext uri="{FF2B5EF4-FFF2-40B4-BE49-F238E27FC236}">
                <a16:creationId xmlns:a16="http://schemas.microsoft.com/office/drawing/2014/main" id="{6DAFCA35-30F3-46E2-B74E-6DF892D9DB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40" y="1200000"/>
            <a:ext cx="263717" cy="27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5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4A11F05-E0A8-4DB1-9582-590C77C8C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332" y="4446204"/>
            <a:ext cx="742271" cy="460351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3E92C61B-82D5-4E97-A0FA-ECAA3F3EFDF1}"/>
              </a:ext>
            </a:extLst>
          </p:cNvPr>
          <p:cNvGrpSpPr/>
          <p:nvPr userDrawn="1"/>
        </p:nvGrpSpPr>
        <p:grpSpPr>
          <a:xfrm>
            <a:off x="6417906" y="4543479"/>
            <a:ext cx="234562" cy="249015"/>
            <a:chOff x="6417906" y="4543479"/>
            <a:chExt cx="234562" cy="24901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7C44478-60E1-4C00-993F-DF47AB55DFF0}"/>
                </a:ext>
              </a:extLst>
            </p:cNvPr>
            <p:cNvSpPr/>
            <p:nvPr userDrawn="1"/>
          </p:nvSpPr>
          <p:spPr>
            <a:xfrm>
              <a:off x="6417906" y="4543479"/>
              <a:ext cx="233698" cy="2490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/>
            </a:p>
          </p:txBody>
        </p:sp>
        <p:sp>
          <p:nvSpPr>
            <p:cNvPr id="5" name="TextBox 11">
              <a:extLst>
                <a:ext uri="{FF2B5EF4-FFF2-40B4-BE49-F238E27FC236}">
                  <a16:creationId xmlns:a16="http://schemas.microsoft.com/office/drawing/2014/main" id="{190B5A6E-760D-4085-B813-8921AB7116AC}"/>
                </a:ext>
              </a:extLst>
            </p:cNvPr>
            <p:cNvSpPr txBox="1"/>
            <p:nvPr userDrawn="1"/>
          </p:nvSpPr>
          <p:spPr>
            <a:xfrm>
              <a:off x="6418770" y="4585647"/>
              <a:ext cx="233698" cy="155801"/>
            </a:xfrm>
            <a:prstGeom prst="rect">
              <a:avLst/>
            </a:prstGeom>
            <a:noFill/>
          </p:spPr>
          <p:txBody>
            <a:bodyPr wrap="none" lIns="51425" tIns="25712" rIns="51425" bIns="25712" rtlCol="0">
              <a:spAutoFit/>
            </a:bodyPr>
            <a:lstStyle/>
            <a:p>
              <a:pPr algn="ctr"/>
              <a:fld id="{260E2A6B-A809-4840-BF14-8648BC0BDF87}" type="slidenum">
                <a:rPr lang="id-ID" sz="675" b="1" i="0" smtClean="0">
                  <a:solidFill>
                    <a:schemeClr val="bg2"/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pPr algn="ctr"/>
                <a:t>‹#›</a:t>
              </a:fld>
              <a:endParaRPr lang="id-ID" sz="675" b="1" i="0" dirty="0">
                <a:solidFill>
                  <a:schemeClr val="bg2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20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F331F20-F5F9-4363-91D5-0E5E50E84375}"/>
              </a:ext>
            </a:extLst>
          </p:cNvPr>
          <p:cNvSpPr/>
          <p:nvPr userDrawn="1"/>
        </p:nvSpPr>
        <p:spPr>
          <a:xfrm>
            <a:off x="6417906" y="4526794"/>
            <a:ext cx="235424" cy="3138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09A78A83-CDD6-4B8E-8C53-2B4A291C403D}"/>
              </a:ext>
            </a:extLst>
          </p:cNvPr>
          <p:cNvSpPr txBox="1"/>
          <p:nvPr userDrawn="1"/>
        </p:nvSpPr>
        <p:spPr>
          <a:xfrm>
            <a:off x="6418770" y="4585647"/>
            <a:ext cx="233698" cy="155801"/>
          </a:xfrm>
          <a:prstGeom prst="rect">
            <a:avLst/>
          </a:prstGeom>
          <a:noFill/>
        </p:spPr>
        <p:txBody>
          <a:bodyPr wrap="none" lIns="51425" tIns="25712" rIns="51425" bIns="25712" rtlCol="0">
            <a:spAutoFit/>
          </a:bodyPr>
          <a:lstStyle/>
          <a:p>
            <a:pPr algn="ctr"/>
            <a:fld id="{260E2A6B-A809-4840-BF14-8648BC0BDF87}" type="slidenum">
              <a:rPr lang="id-ID" sz="675" b="1" i="0" smtClean="0">
                <a:solidFill>
                  <a:schemeClr val="bg2"/>
                </a:solidFill>
                <a:latin typeface="Source Sans Pro Light" charset="0"/>
                <a:ea typeface="Source Sans Pro Light" charset="0"/>
                <a:cs typeface="Source Sans Pro Light" charset="0"/>
              </a:rPr>
              <a:pPr algn="ctr"/>
              <a:t>‹#›</a:t>
            </a:fld>
            <a:endParaRPr lang="id-ID" sz="675" b="1" i="0" dirty="0">
              <a:solidFill>
                <a:schemeClr val="bg2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6" name="Google Shape;164;p24">
            <a:extLst>
              <a:ext uri="{FF2B5EF4-FFF2-40B4-BE49-F238E27FC236}">
                <a16:creationId xmlns:a16="http://schemas.microsoft.com/office/drawing/2014/main" id="{2A454227-C061-4762-8669-5A224474EF6F}"/>
              </a:ext>
            </a:extLst>
          </p:cNvPr>
          <p:cNvSpPr/>
          <p:nvPr userDrawn="1"/>
        </p:nvSpPr>
        <p:spPr>
          <a:xfrm>
            <a:off x="1" y="490"/>
            <a:ext cx="6857999" cy="5143011"/>
          </a:xfrm>
          <a:prstGeom prst="rect">
            <a:avLst/>
          </a:prstGeom>
          <a:solidFill>
            <a:srgbClr val="00569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4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D34C6515-41F0-4E06-ADDC-175D412343AB}"/>
              </a:ext>
            </a:extLst>
          </p:cNvPr>
          <p:cNvGrpSpPr/>
          <p:nvPr userDrawn="1"/>
        </p:nvGrpSpPr>
        <p:grpSpPr>
          <a:xfrm>
            <a:off x="6417906" y="4543479"/>
            <a:ext cx="233698" cy="249015"/>
            <a:chOff x="6417906" y="4543479"/>
            <a:chExt cx="233698" cy="24901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FD07D55-8C26-4C1D-9077-EB37F5E421C4}"/>
                </a:ext>
              </a:extLst>
            </p:cNvPr>
            <p:cNvSpPr/>
            <p:nvPr userDrawn="1"/>
          </p:nvSpPr>
          <p:spPr>
            <a:xfrm>
              <a:off x="6417906" y="4543479"/>
              <a:ext cx="233698" cy="2490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/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E62D9166-BE40-4604-BA82-1B3761346E55}"/>
                </a:ext>
              </a:extLst>
            </p:cNvPr>
            <p:cNvSpPr txBox="1"/>
            <p:nvPr userDrawn="1"/>
          </p:nvSpPr>
          <p:spPr>
            <a:xfrm>
              <a:off x="6483660" y="4585647"/>
              <a:ext cx="103918" cy="155801"/>
            </a:xfrm>
            <a:prstGeom prst="rect">
              <a:avLst/>
            </a:prstGeom>
            <a:noFill/>
          </p:spPr>
          <p:txBody>
            <a:bodyPr wrap="none" lIns="51425" tIns="25712" rIns="51425" bIns="25712" rtlCol="0">
              <a:spAutoFit/>
            </a:bodyPr>
            <a:lstStyle/>
            <a:p>
              <a:pPr algn="ctr"/>
              <a:endParaRPr lang="id-ID" sz="675" b="1" i="0" dirty="0">
                <a:solidFill>
                  <a:schemeClr val="bg2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id="{94557713-621A-4E7F-9268-3558B9DBAC1F}"/>
              </a:ext>
            </a:extLst>
          </p:cNvPr>
          <p:cNvCxnSpPr/>
          <p:nvPr userDrawn="1"/>
        </p:nvCxnSpPr>
        <p:spPr>
          <a:xfrm>
            <a:off x="1809750" y="573023"/>
            <a:ext cx="50482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Google Shape;164;p24">
            <a:extLst>
              <a:ext uri="{FF2B5EF4-FFF2-40B4-BE49-F238E27FC236}">
                <a16:creationId xmlns:a16="http://schemas.microsoft.com/office/drawing/2014/main" id="{8E5F4E1E-6E20-480D-A539-6665B47A236C}"/>
              </a:ext>
            </a:extLst>
          </p:cNvPr>
          <p:cNvSpPr/>
          <p:nvPr userDrawn="1"/>
        </p:nvSpPr>
        <p:spPr>
          <a:xfrm>
            <a:off x="1" y="490"/>
            <a:ext cx="1926203" cy="5143011"/>
          </a:xfrm>
          <a:prstGeom prst="rect">
            <a:avLst/>
          </a:prstGeom>
          <a:solidFill>
            <a:srgbClr val="00569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8583C46-64FE-42C0-B7A2-1A1A50198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7013" y="4543480"/>
            <a:ext cx="742271" cy="460351"/>
          </a:xfrm>
          <a:prstGeom prst="rect">
            <a:avLst/>
          </a:prstGeom>
        </p:spPr>
      </p:pic>
      <p:pic>
        <p:nvPicPr>
          <p:cNvPr id="9" name="Picture 2" descr="SOCIEDADE PORTUGUESA DE INOVACAO – CONSULTADORIA EMPRESARIAL E FOMENTO DA  INOVACAO S.A., SPI | SENET">
            <a:extLst>
              <a:ext uri="{FF2B5EF4-FFF2-40B4-BE49-F238E27FC236}">
                <a16:creationId xmlns:a16="http://schemas.microsoft.com/office/drawing/2014/main" id="{FD365431-A6F2-41A8-9C63-C5F622B762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93" y="4543479"/>
            <a:ext cx="568038" cy="41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University of Évora - Wikipedia">
            <a:extLst>
              <a:ext uri="{FF2B5EF4-FFF2-40B4-BE49-F238E27FC236}">
                <a16:creationId xmlns:a16="http://schemas.microsoft.com/office/drawing/2014/main" id="{F26366AC-1480-4EA5-80D1-DAF2D6F0DF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5" y="4550559"/>
            <a:ext cx="396898" cy="4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8777BD-9B2A-49B3-9578-93BADB50DF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17302" y="4629635"/>
            <a:ext cx="272189" cy="27189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482F3-4D2A-4616-AF13-9D21158A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1202-0000-4022-837F-99171D97DBA5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F7946-DAE4-44D4-A2B5-0655EDA6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6622F-5632-498F-BD95-31156529A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4894" y="4526625"/>
            <a:ext cx="154305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e Conteúdo 9">
            <a:extLst>
              <a:ext uri="{FF2B5EF4-FFF2-40B4-BE49-F238E27FC236}">
                <a16:creationId xmlns:a16="http://schemas.microsoft.com/office/drawing/2014/main" id="{792101D1-9240-43BC-B73A-A2E1593BD8F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1716" y="1644151"/>
            <a:ext cx="6089667" cy="2483712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Myriad Pro" panose="020B0503030403020204" pitchFamily="34" charset="0"/>
              </a:defRPr>
            </a:lvl1pPr>
            <a:lvl2pPr>
              <a:defRPr sz="1200">
                <a:latin typeface="Myriad Pro" panose="020B0503030403020204" pitchFamily="34" charset="0"/>
              </a:defRPr>
            </a:lvl2pPr>
            <a:lvl3pPr>
              <a:defRPr sz="1050">
                <a:latin typeface="Myriad Pro" panose="020B0503030403020204" pitchFamily="34" charset="0"/>
              </a:defRPr>
            </a:lvl3pPr>
            <a:lvl4pPr>
              <a:defRPr sz="900">
                <a:latin typeface="Myriad Pro" panose="020B0503030403020204" pitchFamily="34" charset="0"/>
              </a:defRPr>
            </a:lvl4pPr>
            <a:lvl5pPr>
              <a:defRPr sz="900">
                <a:latin typeface="Myriad Pro" panose="020B0503030403020204" pitchFamily="34" charset="0"/>
              </a:defRPr>
            </a:lvl5pPr>
          </a:lstStyle>
          <a:p>
            <a:pPr lvl="0"/>
            <a:r>
              <a:rPr lang="pt-PT" noProof="0" dirty="0"/>
              <a:t>Clique para editar os estilos do texto de Modelo Global</a:t>
            </a:r>
          </a:p>
          <a:p>
            <a:pPr lvl="1"/>
            <a:r>
              <a:rPr lang="pt-PT" noProof="0" dirty="0"/>
              <a:t>Segundo nível</a:t>
            </a:r>
          </a:p>
          <a:p>
            <a:pPr lvl="2"/>
            <a:r>
              <a:rPr lang="pt-PT" noProof="0" dirty="0"/>
              <a:t>Terceiro nível</a:t>
            </a:r>
          </a:p>
          <a:p>
            <a:pPr lvl="3"/>
            <a:r>
              <a:rPr lang="pt-PT" noProof="0" dirty="0"/>
              <a:t>Quarto nível</a:t>
            </a:r>
          </a:p>
          <a:p>
            <a:pPr lvl="4"/>
            <a:r>
              <a:rPr lang="pt-PT" noProof="0" dirty="0"/>
              <a:t>Quinto nível</a:t>
            </a:r>
          </a:p>
        </p:txBody>
      </p:sp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95013DAD-A00F-413A-8D52-B31E594AB107}"/>
              </a:ext>
            </a:extLst>
          </p:cNvPr>
          <p:cNvCxnSpPr>
            <a:cxnSpLocks/>
          </p:cNvCxnSpPr>
          <p:nvPr userDrawn="1"/>
        </p:nvCxnSpPr>
        <p:spPr>
          <a:xfrm>
            <a:off x="1222513" y="600020"/>
            <a:ext cx="56354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A546E7C7-97A1-4549-9CB5-3C65F977D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332" y="243855"/>
            <a:ext cx="742271" cy="46035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A6FA332-22CD-4C47-B63F-68C7983A7DAF}"/>
              </a:ext>
            </a:extLst>
          </p:cNvPr>
          <p:cNvSpPr/>
          <p:nvPr userDrawn="1"/>
        </p:nvSpPr>
        <p:spPr>
          <a:xfrm>
            <a:off x="6417906" y="4543479"/>
            <a:ext cx="233698" cy="24901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pic>
        <p:nvPicPr>
          <p:cNvPr id="10" name="Picture 2" descr="SOCIEDADE PORTUGUESA DE INOVACAO – CONSULTADORIA EMPRESARIAL E FOMENTO DA  INOVACAO S.A., SPI | SENET">
            <a:extLst>
              <a:ext uri="{FF2B5EF4-FFF2-40B4-BE49-F238E27FC236}">
                <a16:creationId xmlns:a16="http://schemas.microsoft.com/office/drawing/2014/main" id="{D30A5D54-1F33-4D66-8701-CD3ABE1A78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05" y="293306"/>
            <a:ext cx="374866" cy="27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University of Évora - Wikipedia">
            <a:extLst>
              <a:ext uri="{FF2B5EF4-FFF2-40B4-BE49-F238E27FC236}">
                <a16:creationId xmlns:a16="http://schemas.microsoft.com/office/drawing/2014/main" id="{65848633-270A-4808-940F-7287501911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33" y="293306"/>
            <a:ext cx="261926" cy="26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6C8F0C-C1E9-42B2-8A22-AD73631287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298809" y="332628"/>
            <a:ext cx="179627" cy="17943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2A3BAB-97ED-425A-B7C0-696651D794A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D845AA9-9081-439D-A025-48EAA1AD0C42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8C4EF-DEEF-4037-9AD8-1B67A3C0C35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D4DB2-2DCE-4E8E-8CCE-4527169FB9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56513" y="4537028"/>
            <a:ext cx="154305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229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>
            <a:extLst>
              <a:ext uri="{FF2B5EF4-FFF2-40B4-BE49-F238E27FC236}">
                <a16:creationId xmlns:a16="http://schemas.microsoft.com/office/drawing/2014/main" id="{E4E9EAC1-370B-4B87-A442-8FF6D6726FAF}"/>
              </a:ext>
            </a:extLst>
          </p:cNvPr>
          <p:cNvCxnSpPr>
            <a:cxnSpLocks/>
          </p:cNvCxnSpPr>
          <p:nvPr userDrawn="1"/>
        </p:nvCxnSpPr>
        <p:spPr>
          <a:xfrm>
            <a:off x="1222513" y="600020"/>
            <a:ext cx="56354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124398" y="7932"/>
            <a:ext cx="2727996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en-US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200B387-2265-4E13-9331-B68E40CE43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757" y="1406526"/>
            <a:ext cx="3564731" cy="2828249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GB" dirty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D06BA09E-B8C9-4F9C-88CA-9389CF9915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332" y="243855"/>
            <a:ext cx="742271" cy="460351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950AC91-BA33-49C0-999D-03ED940DFE24}"/>
              </a:ext>
            </a:extLst>
          </p:cNvPr>
          <p:cNvGrpSpPr/>
          <p:nvPr userDrawn="1"/>
        </p:nvGrpSpPr>
        <p:grpSpPr>
          <a:xfrm>
            <a:off x="6417906" y="4543479"/>
            <a:ext cx="233698" cy="249015"/>
            <a:chOff x="6417906" y="4543479"/>
            <a:chExt cx="233698" cy="24901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AAE670-0BC7-457E-BE9F-B9ED4D02A33B}"/>
                </a:ext>
              </a:extLst>
            </p:cNvPr>
            <p:cNvSpPr/>
            <p:nvPr userDrawn="1"/>
          </p:nvSpPr>
          <p:spPr>
            <a:xfrm>
              <a:off x="6417906" y="4543479"/>
              <a:ext cx="233698" cy="2490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/>
            </a:p>
          </p:txBody>
        </p:sp>
        <p:sp>
          <p:nvSpPr>
            <p:cNvPr id="16" name="TextBox 11">
              <a:extLst>
                <a:ext uri="{FF2B5EF4-FFF2-40B4-BE49-F238E27FC236}">
                  <a16:creationId xmlns:a16="http://schemas.microsoft.com/office/drawing/2014/main" id="{97D1A5A8-E333-42CD-8E3B-C2FB92D7A0EF}"/>
                </a:ext>
              </a:extLst>
            </p:cNvPr>
            <p:cNvSpPr txBox="1"/>
            <p:nvPr userDrawn="1"/>
          </p:nvSpPr>
          <p:spPr>
            <a:xfrm>
              <a:off x="6483660" y="4585647"/>
              <a:ext cx="103918" cy="155801"/>
            </a:xfrm>
            <a:prstGeom prst="rect">
              <a:avLst/>
            </a:prstGeom>
            <a:noFill/>
          </p:spPr>
          <p:txBody>
            <a:bodyPr wrap="none" lIns="51425" tIns="25712" rIns="51425" bIns="25712" rtlCol="0">
              <a:spAutoFit/>
            </a:bodyPr>
            <a:lstStyle/>
            <a:p>
              <a:pPr algn="ctr"/>
              <a:endParaRPr lang="id-ID" sz="675" b="1" i="0" dirty="0">
                <a:solidFill>
                  <a:schemeClr val="bg2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D90B92-237A-47A8-93E2-D28227E3ED6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B271202-0000-4022-837F-99171D97DBA5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2696E-3EFB-4507-9215-B14EBA671B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C5D3C-BA68-4DA5-A66F-61AC5A0A11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108554" y="4557231"/>
            <a:ext cx="154305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AC76152-58AD-4D29-BC76-89A99ADF97E8}"/>
              </a:ext>
            </a:extLst>
          </p:cNvPr>
          <p:cNvSpPr txBox="1">
            <a:spLocks/>
          </p:cNvSpPr>
          <p:nvPr userDrawn="1"/>
        </p:nvSpPr>
        <p:spPr>
          <a:xfrm>
            <a:off x="5156513" y="4537028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1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85845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en-US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0BD59F7-9326-4D20-9712-FEC0A68F08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90876" y="1427164"/>
            <a:ext cx="3317081" cy="3170237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292AB198-4C70-4940-8A55-E3223F2507B2}"/>
              </a:ext>
            </a:extLst>
          </p:cNvPr>
          <p:cNvCxnSpPr>
            <a:cxnSpLocks/>
          </p:cNvCxnSpPr>
          <p:nvPr userDrawn="1"/>
        </p:nvCxnSpPr>
        <p:spPr>
          <a:xfrm>
            <a:off x="4108837" y="600020"/>
            <a:ext cx="2749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áfico 7">
            <a:extLst>
              <a:ext uri="{FF2B5EF4-FFF2-40B4-BE49-F238E27FC236}">
                <a16:creationId xmlns:a16="http://schemas.microsoft.com/office/drawing/2014/main" id="{11E36040-46B0-4877-BE06-E69CDEB33B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9886" y="230884"/>
            <a:ext cx="742271" cy="460351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94DEA4D7-B043-4808-9F52-A73429002DC5}"/>
              </a:ext>
            </a:extLst>
          </p:cNvPr>
          <p:cNvGrpSpPr/>
          <p:nvPr userDrawn="1"/>
        </p:nvGrpSpPr>
        <p:grpSpPr>
          <a:xfrm>
            <a:off x="6417906" y="4543479"/>
            <a:ext cx="233698" cy="249015"/>
            <a:chOff x="6417906" y="4543479"/>
            <a:chExt cx="233698" cy="24901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CF3A673-97E7-48E8-91C4-6D132853E417}"/>
                </a:ext>
              </a:extLst>
            </p:cNvPr>
            <p:cNvSpPr/>
            <p:nvPr userDrawn="1"/>
          </p:nvSpPr>
          <p:spPr>
            <a:xfrm>
              <a:off x="6417906" y="4543479"/>
              <a:ext cx="233698" cy="2490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/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B6276475-0EA2-4A48-BA59-87329C34F47F}"/>
                </a:ext>
              </a:extLst>
            </p:cNvPr>
            <p:cNvSpPr txBox="1"/>
            <p:nvPr userDrawn="1"/>
          </p:nvSpPr>
          <p:spPr>
            <a:xfrm>
              <a:off x="6483660" y="4585647"/>
              <a:ext cx="103918" cy="155801"/>
            </a:xfrm>
            <a:prstGeom prst="rect">
              <a:avLst/>
            </a:prstGeom>
            <a:noFill/>
          </p:spPr>
          <p:txBody>
            <a:bodyPr wrap="none" lIns="51425" tIns="25712" rIns="51425" bIns="25712" rtlCol="0">
              <a:spAutoFit/>
            </a:bodyPr>
            <a:lstStyle/>
            <a:p>
              <a:pPr algn="ctr"/>
              <a:endParaRPr lang="id-ID" sz="675" b="1" i="0" dirty="0">
                <a:solidFill>
                  <a:schemeClr val="bg2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27C39-33D7-4D23-878C-A2081E4EBB0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B271202-0000-4022-837F-99171D97DBA5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B1C49-0C66-4AD8-83DB-3E5C49E5D5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28F3AC-F856-4F74-A0FB-379C1C5B17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B7CFBE33-89ED-4244-A152-FB03DE44F526}"/>
              </a:ext>
            </a:extLst>
          </p:cNvPr>
          <p:cNvSpPr txBox="1">
            <a:spLocks/>
          </p:cNvSpPr>
          <p:nvPr userDrawn="1"/>
        </p:nvSpPr>
        <p:spPr>
          <a:xfrm>
            <a:off x="5154894" y="4526625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85845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en-US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7E29977-1F27-4401-9E93-154016B878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6588" y="1563688"/>
            <a:ext cx="3399235" cy="3048000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GB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71B74CE6-E4D3-4DAD-BBC6-A9C9959AF4CD}"/>
              </a:ext>
            </a:extLst>
          </p:cNvPr>
          <p:cNvCxnSpPr>
            <a:cxnSpLocks/>
          </p:cNvCxnSpPr>
          <p:nvPr userDrawn="1"/>
        </p:nvCxnSpPr>
        <p:spPr>
          <a:xfrm>
            <a:off x="4108837" y="600020"/>
            <a:ext cx="274916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Gráfico 8">
            <a:extLst>
              <a:ext uri="{FF2B5EF4-FFF2-40B4-BE49-F238E27FC236}">
                <a16:creationId xmlns:a16="http://schemas.microsoft.com/office/drawing/2014/main" id="{ACA70DAD-1731-4E94-9AE9-7FDB873C32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9886" y="230884"/>
            <a:ext cx="742271" cy="460351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A41A673B-C6A4-4F1F-9444-D1570F092788}"/>
              </a:ext>
            </a:extLst>
          </p:cNvPr>
          <p:cNvGrpSpPr/>
          <p:nvPr userDrawn="1"/>
        </p:nvGrpSpPr>
        <p:grpSpPr>
          <a:xfrm>
            <a:off x="6417906" y="4543479"/>
            <a:ext cx="234562" cy="249015"/>
            <a:chOff x="6417906" y="4543479"/>
            <a:chExt cx="234562" cy="24901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78831A-E1FD-45AF-BA34-B5605FBD5C94}"/>
                </a:ext>
              </a:extLst>
            </p:cNvPr>
            <p:cNvSpPr/>
            <p:nvPr userDrawn="1"/>
          </p:nvSpPr>
          <p:spPr>
            <a:xfrm>
              <a:off x="6417906" y="4543479"/>
              <a:ext cx="233698" cy="2490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/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286A20E6-4D4A-4E22-A0D3-F942662CAA7F}"/>
                </a:ext>
              </a:extLst>
            </p:cNvPr>
            <p:cNvSpPr txBox="1"/>
            <p:nvPr userDrawn="1"/>
          </p:nvSpPr>
          <p:spPr>
            <a:xfrm>
              <a:off x="6418770" y="4585647"/>
              <a:ext cx="233698" cy="155801"/>
            </a:xfrm>
            <a:prstGeom prst="rect">
              <a:avLst/>
            </a:prstGeom>
            <a:noFill/>
          </p:spPr>
          <p:txBody>
            <a:bodyPr wrap="none" lIns="51425" tIns="25712" rIns="51425" bIns="25712" rtlCol="0">
              <a:spAutoFit/>
            </a:bodyPr>
            <a:lstStyle/>
            <a:p>
              <a:pPr algn="ctr"/>
              <a:fld id="{260E2A6B-A809-4840-BF14-8648BC0BDF87}" type="slidenum">
                <a:rPr lang="id-ID" sz="675" b="1" i="0" smtClean="0">
                  <a:solidFill>
                    <a:schemeClr val="bg2"/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pPr algn="ctr"/>
                <a:t>‹#›</a:t>
              </a:fld>
              <a:endParaRPr lang="id-ID" sz="675" b="1" i="0" dirty="0">
                <a:solidFill>
                  <a:schemeClr val="bg2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9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xão reta 6">
            <a:extLst>
              <a:ext uri="{FF2B5EF4-FFF2-40B4-BE49-F238E27FC236}">
                <a16:creationId xmlns:a16="http://schemas.microsoft.com/office/drawing/2014/main" id="{621C508F-1EDF-4918-97F9-0A5CED8D5D09}"/>
              </a:ext>
            </a:extLst>
          </p:cNvPr>
          <p:cNvCxnSpPr>
            <a:cxnSpLocks/>
          </p:cNvCxnSpPr>
          <p:nvPr userDrawn="1"/>
        </p:nvCxnSpPr>
        <p:spPr>
          <a:xfrm>
            <a:off x="1222513" y="600020"/>
            <a:ext cx="56354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130005" y="0"/>
            <a:ext cx="2727996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675"/>
            </a:lvl1pPr>
          </a:lstStyle>
          <a:p>
            <a:endParaRPr lang="en-US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D410B33-47B7-4048-9B0B-647ADCB3C6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3838" y="1089026"/>
            <a:ext cx="3632597" cy="320411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  <a:lvl2pPr>
              <a:defRPr>
                <a:latin typeface="Myriad Pro" panose="020B0503030403020204" pitchFamily="34" charset="0"/>
              </a:defRPr>
            </a:lvl2pPr>
            <a:lvl3pPr>
              <a:defRPr>
                <a:latin typeface="Myriad Pro" panose="020B0503030403020204" pitchFamily="34" charset="0"/>
              </a:defRPr>
            </a:lvl3pPr>
            <a:lvl4pPr>
              <a:defRPr>
                <a:latin typeface="Myriad Pro" panose="020B0503030403020204" pitchFamily="34" charset="0"/>
              </a:defRPr>
            </a:lvl4pPr>
            <a:lvl5pPr>
              <a:defRPr>
                <a:latin typeface="Myriad Pro" panose="020B0503030403020204" pitchFamily="34" charset="0"/>
              </a:defRPr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  <a:endParaRPr lang="en-GB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2440CCB-AB98-43A5-AAEC-5DA43A7449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332" y="243855"/>
            <a:ext cx="742271" cy="460351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30A78270-2262-4611-8B19-9B76D677E1C6}"/>
              </a:ext>
            </a:extLst>
          </p:cNvPr>
          <p:cNvGrpSpPr/>
          <p:nvPr userDrawn="1"/>
        </p:nvGrpSpPr>
        <p:grpSpPr>
          <a:xfrm>
            <a:off x="6417906" y="4543479"/>
            <a:ext cx="234562" cy="249015"/>
            <a:chOff x="6417906" y="4543479"/>
            <a:chExt cx="234562" cy="2490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1DAA4A2-CC97-4768-A593-B28AECFF8823}"/>
                </a:ext>
              </a:extLst>
            </p:cNvPr>
            <p:cNvSpPr/>
            <p:nvPr userDrawn="1"/>
          </p:nvSpPr>
          <p:spPr>
            <a:xfrm>
              <a:off x="6417906" y="4543479"/>
              <a:ext cx="233698" cy="2490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405FFD-1FCC-45D4-A47C-8F6DDFABB532}"/>
                </a:ext>
              </a:extLst>
            </p:cNvPr>
            <p:cNvSpPr txBox="1"/>
            <p:nvPr userDrawn="1"/>
          </p:nvSpPr>
          <p:spPr>
            <a:xfrm>
              <a:off x="6418770" y="4585647"/>
              <a:ext cx="233698" cy="155801"/>
            </a:xfrm>
            <a:prstGeom prst="rect">
              <a:avLst/>
            </a:prstGeom>
            <a:noFill/>
          </p:spPr>
          <p:txBody>
            <a:bodyPr wrap="none" lIns="51425" tIns="25712" rIns="51425" bIns="25712" rtlCol="0">
              <a:spAutoFit/>
            </a:bodyPr>
            <a:lstStyle/>
            <a:p>
              <a:pPr algn="ctr"/>
              <a:fld id="{260E2A6B-A809-4840-BF14-8648BC0BDF87}" type="slidenum">
                <a:rPr lang="id-ID" sz="675" b="1" i="0" smtClean="0">
                  <a:solidFill>
                    <a:schemeClr val="bg2"/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pPr algn="ctr"/>
                <a:t>‹#›</a:t>
              </a:fld>
              <a:endParaRPr lang="id-ID" sz="675" b="1" i="0" dirty="0">
                <a:solidFill>
                  <a:schemeClr val="bg2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79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57"/>
          </p:nvPr>
        </p:nvSpPr>
        <p:spPr>
          <a:xfrm>
            <a:off x="5709571" y="2098548"/>
            <a:ext cx="1148429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58"/>
          </p:nvPr>
        </p:nvSpPr>
        <p:spPr>
          <a:xfrm>
            <a:off x="4567418" y="2098548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59"/>
          </p:nvPr>
        </p:nvSpPr>
        <p:spPr>
          <a:xfrm>
            <a:off x="1139618" y="2098548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2537" y="2098548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61"/>
          </p:nvPr>
        </p:nvSpPr>
        <p:spPr>
          <a:xfrm>
            <a:off x="3423926" y="2098548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62"/>
          </p:nvPr>
        </p:nvSpPr>
        <p:spPr>
          <a:xfrm>
            <a:off x="2281772" y="2098548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63"/>
          </p:nvPr>
        </p:nvSpPr>
        <p:spPr>
          <a:xfrm>
            <a:off x="5709571" y="3621024"/>
            <a:ext cx="1148429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64"/>
          </p:nvPr>
        </p:nvSpPr>
        <p:spPr>
          <a:xfrm>
            <a:off x="4567418" y="3621024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1139618" y="3621024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66"/>
          </p:nvPr>
        </p:nvSpPr>
        <p:spPr>
          <a:xfrm>
            <a:off x="-2537" y="3621024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67"/>
          </p:nvPr>
        </p:nvSpPr>
        <p:spPr>
          <a:xfrm>
            <a:off x="3423926" y="3621024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68"/>
          </p:nvPr>
        </p:nvSpPr>
        <p:spPr>
          <a:xfrm>
            <a:off x="2281772" y="3621024"/>
            <a:ext cx="1142154" cy="15224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31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4C229B34-378D-4CCF-9665-10D02B122C49}"/>
              </a:ext>
            </a:extLst>
          </p:cNvPr>
          <p:cNvCxnSpPr>
            <a:cxnSpLocks/>
          </p:cNvCxnSpPr>
          <p:nvPr userDrawn="1"/>
        </p:nvCxnSpPr>
        <p:spPr>
          <a:xfrm>
            <a:off x="1222513" y="600020"/>
            <a:ext cx="56354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Gráfico 25">
            <a:extLst>
              <a:ext uri="{FF2B5EF4-FFF2-40B4-BE49-F238E27FC236}">
                <a16:creationId xmlns:a16="http://schemas.microsoft.com/office/drawing/2014/main" id="{95079222-E810-4170-A9B1-69AAE33005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332" y="243855"/>
            <a:ext cx="742271" cy="460351"/>
          </a:xfrm>
          <a:prstGeom prst="rect">
            <a:avLst/>
          </a:prstGeom>
        </p:spPr>
      </p:pic>
      <p:grpSp>
        <p:nvGrpSpPr>
          <p:cNvPr id="27" name="Agrupar 26">
            <a:extLst>
              <a:ext uri="{FF2B5EF4-FFF2-40B4-BE49-F238E27FC236}">
                <a16:creationId xmlns:a16="http://schemas.microsoft.com/office/drawing/2014/main" id="{2AC241A5-9396-4DB4-B8D4-7D216D999D75}"/>
              </a:ext>
            </a:extLst>
          </p:cNvPr>
          <p:cNvGrpSpPr/>
          <p:nvPr userDrawn="1"/>
        </p:nvGrpSpPr>
        <p:grpSpPr>
          <a:xfrm>
            <a:off x="6417906" y="4543479"/>
            <a:ext cx="234562" cy="249015"/>
            <a:chOff x="6417906" y="4543479"/>
            <a:chExt cx="234562" cy="24901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8DDE340-9A07-4E07-9255-F8D968A27330}"/>
                </a:ext>
              </a:extLst>
            </p:cNvPr>
            <p:cNvSpPr/>
            <p:nvPr userDrawn="1"/>
          </p:nvSpPr>
          <p:spPr>
            <a:xfrm>
              <a:off x="6417906" y="4543479"/>
              <a:ext cx="233698" cy="24901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 dirty="0"/>
            </a:p>
          </p:txBody>
        </p: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75920802-AF04-47D1-9944-880B3E9E3594}"/>
                </a:ext>
              </a:extLst>
            </p:cNvPr>
            <p:cNvSpPr txBox="1"/>
            <p:nvPr userDrawn="1"/>
          </p:nvSpPr>
          <p:spPr>
            <a:xfrm>
              <a:off x="6418770" y="4585647"/>
              <a:ext cx="233698" cy="155801"/>
            </a:xfrm>
            <a:prstGeom prst="rect">
              <a:avLst/>
            </a:prstGeom>
            <a:noFill/>
          </p:spPr>
          <p:txBody>
            <a:bodyPr wrap="none" lIns="51425" tIns="25712" rIns="51425" bIns="25712" rtlCol="0">
              <a:spAutoFit/>
            </a:bodyPr>
            <a:lstStyle/>
            <a:p>
              <a:pPr algn="ctr"/>
              <a:fld id="{260E2A6B-A809-4840-BF14-8648BC0BDF87}" type="slidenum">
                <a:rPr lang="id-ID" sz="675" b="1" i="0" smtClean="0">
                  <a:solidFill>
                    <a:schemeClr val="bg2"/>
                  </a:solidFill>
                  <a:latin typeface="Source Sans Pro Light" charset="0"/>
                  <a:ea typeface="Source Sans Pro Light" charset="0"/>
                  <a:cs typeface="Source Sans Pro Light" charset="0"/>
                </a:rPr>
                <a:pPr algn="ctr"/>
                <a:t>‹#›</a:t>
              </a:fld>
              <a:endParaRPr lang="id-ID" sz="675" b="1" i="0" dirty="0">
                <a:solidFill>
                  <a:schemeClr val="bg2"/>
                </a:solidFill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620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371601"/>
            <a:ext cx="6858000" cy="26010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788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6" name="Conexão reta 5">
            <a:extLst>
              <a:ext uri="{FF2B5EF4-FFF2-40B4-BE49-F238E27FC236}">
                <a16:creationId xmlns:a16="http://schemas.microsoft.com/office/drawing/2014/main" id="{947CF5B2-5EE6-4C82-9345-008E5D52009F}"/>
              </a:ext>
            </a:extLst>
          </p:cNvPr>
          <p:cNvCxnSpPr>
            <a:cxnSpLocks/>
          </p:cNvCxnSpPr>
          <p:nvPr userDrawn="1"/>
        </p:nvCxnSpPr>
        <p:spPr>
          <a:xfrm>
            <a:off x="1222513" y="600020"/>
            <a:ext cx="56354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Gráfico 6">
            <a:extLst>
              <a:ext uri="{FF2B5EF4-FFF2-40B4-BE49-F238E27FC236}">
                <a16:creationId xmlns:a16="http://schemas.microsoft.com/office/drawing/2014/main" id="{368E3058-B90D-4E6D-9C7B-EFE81AA16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6332" y="243855"/>
            <a:ext cx="742271" cy="46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71202-0000-4022-837F-99171D97DBA5}" type="datetime1">
              <a:rPr lang="en-US" smtClean="0"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2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064" r:id="rId4"/>
    <p:sldLayoutId id="2147484065" r:id="rId5"/>
    <p:sldLayoutId id="2147484098" r:id="rId6"/>
    <p:sldLayoutId id="2147484099" r:id="rId7"/>
    <p:sldLayoutId id="2147484101" r:id="rId8"/>
    <p:sldLayoutId id="2147484016" r:id="rId9"/>
    <p:sldLayoutId id="2147484106" r:id="rId10"/>
    <p:sldLayoutId id="214748403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3">
            <a:extLst>
              <a:ext uri="{FF2B5EF4-FFF2-40B4-BE49-F238E27FC236}">
                <a16:creationId xmlns:a16="http://schemas.microsoft.com/office/drawing/2014/main" id="{8C1DDE73-68A4-414F-8204-DF6CB9147ABD}"/>
              </a:ext>
            </a:extLst>
          </p:cNvPr>
          <p:cNvGrpSpPr/>
          <p:nvPr/>
        </p:nvGrpSpPr>
        <p:grpSpPr>
          <a:xfrm>
            <a:off x="134961" y="3607355"/>
            <a:ext cx="5594985" cy="1545041"/>
            <a:chOff x="-420915" y="168824"/>
            <a:chExt cx="5594985" cy="1545041"/>
          </a:xfrm>
        </p:grpSpPr>
        <p:sp>
          <p:nvSpPr>
            <p:cNvPr id="11" name="Tekstiruutu 18">
              <a:extLst>
                <a:ext uri="{FF2B5EF4-FFF2-40B4-BE49-F238E27FC236}">
                  <a16:creationId xmlns:a16="http://schemas.microsoft.com/office/drawing/2014/main" id="{928D9902-C3AF-479E-AAF8-B8A7171223D1}"/>
                </a:ext>
              </a:extLst>
            </p:cNvPr>
            <p:cNvSpPr txBox="1"/>
            <p:nvPr/>
          </p:nvSpPr>
          <p:spPr>
            <a:xfrm>
              <a:off x="-420915" y="168824"/>
              <a:ext cx="5418732" cy="61404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Bef>
                  <a:spcPts val="600"/>
                </a:spcBef>
                <a:spcAft>
                  <a:spcPts val="1800"/>
                </a:spcAft>
              </a:pPr>
              <a:r>
                <a:rPr lang="en-US" sz="2000" b="1" dirty="0">
                  <a:solidFill>
                    <a:srgbClr val="FFFFFF"/>
                  </a:solidFill>
                  <a:latin typeface="Myriad Pro" panose="020B0503030403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Alignment of EU-China Funding Schemes and Opportunities in the Water Sector</a:t>
              </a:r>
            </a:p>
          </p:txBody>
        </p:sp>
        <p:sp>
          <p:nvSpPr>
            <p:cNvPr id="12" name="Tekstiruutu 18">
              <a:extLst>
                <a:ext uri="{FF2B5EF4-FFF2-40B4-BE49-F238E27FC236}">
                  <a16:creationId xmlns:a16="http://schemas.microsoft.com/office/drawing/2014/main" id="{D8727547-7474-4FEC-B789-1D5D3D9DA62C}"/>
                </a:ext>
              </a:extLst>
            </p:cNvPr>
            <p:cNvSpPr txBox="1"/>
            <p:nvPr/>
          </p:nvSpPr>
          <p:spPr>
            <a:xfrm>
              <a:off x="-420915" y="1099820"/>
              <a:ext cx="5594985" cy="61404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Bef>
                  <a:spcPts val="600"/>
                </a:spcBef>
                <a:spcAft>
                  <a:spcPts val="1800"/>
                </a:spcAft>
              </a:pPr>
              <a:r>
                <a:rPr lang="en-US" sz="1600" b="1" dirty="0">
                  <a:solidFill>
                    <a:srgbClr val="FFFFFF"/>
                  </a:solidFill>
                  <a:latin typeface="Myriad Pro" panose="020B0503030403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Water and Energy Security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13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321644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7DD66-C06E-4C17-8546-9CE61B0D90CF}"/>
              </a:ext>
            </a:extLst>
          </p:cNvPr>
          <p:cNvSpPr/>
          <p:nvPr/>
        </p:nvSpPr>
        <p:spPr>
          <a:xfrm>
            <a:off x="1970438" y="815387"/>
            <a:ext cx="4648448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71616"/>
                </a:solidFill>
                <a:latin typeface="Calibri" panose="020F0502020204030204"/>
              </a:rPr>
              <a:t>Majority of projects were dedicated towards energy saving (79%). </a:t>
            </a: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171616"/>
              </a:solidFill>
              <a:latin typeface="Calibri" panose="020F0502020204030204"/>
            </a:endParaRP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71616"/>
                </a:solidFill>
                <a:latin typeface="Calibri" panose="020F0502020204030204"/>
              </a:rPr>
              <a:t>H2020 and FP7 projects targeted primarily the same areas of R&amp;I.</a:t>
            </a: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171616"/>
              </a:solidFill>
              <a:latin typeface="Calibri" panose="020F0502020204030204"/>
            </a:endParaRP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71616"/>
                </a:solidFill>
                <a:latin typeface="Calibri" panose="020F0502020204030204"/>
              </a:rPr>
              <a:t>H2020 projects had a broader research domain. </a:t>
            </a: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171616"/>
              </a:solidFill>
              <a:latin typeface="Calibri" panose="020F0502020204030204"/>
            </a:endParaRP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71616"/>
                </a:solidFill>
                <a:latin typeface="Calibri" panose="020F0502020204030204"/>
              </a:rPr>
              <a:t>H2020 included more projects focused on energy saving together with other, crosscutting issues (wastewater, agriculture, water).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D944D2-1423-41B8-A8AD-9B8CB7894E62}"/>
              </a:ext>
            </a:extLst>
          </p:cNvPr>
          <p:cNvCxnSpPr/>
          <p:nvPr/>
        </p:nvCxnSpPr>
        <p:spPr>
          <a:xfrm>
            <a:off x="339219" y="2246548"/>
            <a:ext cx="1486778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14C10-588F-453C-B96F-2DB63EABF5D2}"/>
              </a:ext>
            </a:extLst>
          </p:cNvPr>
          <p:cNvCxnSpPr/>
          <p:nvPr/>
        </p:nvCxnSpPr>
        <p:spPr>
          <a:xfrm>
            <a:off x="1970438" y="2246548"/>
            <a:ext cx="4655663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9">
            <a:extLst>
              <a:ext uri="{FF2B5EF4-FFF2-40B4-BE49-F238E27FC236}">
                <a16:creationId xmlns:a16="http://schemas.microsoft.com/office/drawing/2014/main" id="{8C9B3A40-AB87-47A0-AB81-F2B7815D2793}"/>
              </a:ext>
            </a:extLst>
          </p:cNvPr>
          <p:cNvSpPr txBox="1">
            <a:spLocks/>
          </p:cNvSpPr>
          <p:nvPr/>
        </p:nvSpPr>
        <p:spPr>
          <a:xfrm>
            <a:off x="289340" y="659991"/>
            <a:ext cx="1586535" cy="3107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H2020 and FP7</a:t>
            </a:r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 trends</a:t>
            </a:r>
          </a:p>
          <a:p>
            <a:pPr algn="ctr"/>
            <a:b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and Energy Security</a:t>
            </a:r>
            <a:b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8592F-4759-4B0A-9315-3775DD9297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16408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C541A0B-7DD3-400C-8083-9B52E7DD5E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749471"/>
              </p:ext>
            </p:extLst>
          </p:nvPr>
        </p:nvGraphicFramePr>
        <p:xfrm>
          <a:off x="1875875" y="23849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319E8B3-1E70-4043-BD7F-BA13146E9296}"/>
              </a:ext>
            </a:extLst>
          </p:cNvPr>
          <p:cNvSpPr txBox="1"/>
          <p:nvPr/>
        </p:nvSpPr>
        <p:spPr>
          <a:xfrm>
            <a:off x="162159" y="3470658"/>
            <a:ext cx="1663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7: Types of projects funded between 2007-2020</a:t>
            </a:r>
          </a:p>
        </p:txBody>
      </p:sp>
    </p:spTree>
    <p:extLst>
      <p:ext uri="{BB962C8B-B14F-4D97-AF65-F5344CB8AC3E}">
        <p14:creationId xmlns:p14="http://schemas.microsoft.com/office/powerpoint/2010/main" val="2613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321644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7DD66-C06E-4C17-8546-9CE61B0D90CF}"/>
              </a:ext>
            </a:extLst>
          </p:cNvPr>
          <p:cNvSpPr/>
          <p:nvPr/>
        </p:nvSpPr>
        <p:spPr>
          <a:xfrm>
            <a:off x="1970438" y="815387"/>
            <a:ext cx="4648448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The average budget allocated for each </a:t>
            </a:r>
            <a:r>
              <a:rPr lang="en-US" sz="1200" dirty="0" err="1"/>
              <a:t>organisation</a:t>
            </a:r>
            <a:r>
              <a:rPr lang="en-US" sz="1200" dirty="0"/>
              <a:t> was EUR 145,000.</a:t>
            </a:r>
          </a:p>
          <a:p>
            <a:pPr algn="just"/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Among the identified sample of projects, the most common topic was </a:t>
            </a:r>
            <a:r>
              <a:rPr lang="en-US" sz="1200" b="1" u="sng" dirty="0"/>
              <a:t>Engineering hydrology and water resources use </a:t>
            </a:r>
            <a:r>
              <a:rPr lang="en-US" sz="1200" dirty="0"/>
              <a:t>(7 projects).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The average project duration was 40 months.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E8567D-78F6-4AF4-8179-305D4718F7A9}"/>
              </a:ext>
            </a:extLst>
          </p:cNvPr>
          <p:cNvSpPr txBox="1"/>
          <p:nvPr/>
        </p:nvSpPr>
        <p:spPr>
          <a:xfrm>
            <a:off x="358213" y="4294294"/>
            <a:ext cx="32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8: Average NSFC project value per focus area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CD5C97-C71D-4223-8937-01AA974B2899}"/>
              </a:ext>
            </a:extLst>
          </p:cNvPr>
          <p:cNvSpPr/>
          <p:nvPr/>
        </p:nvSpPr>
        <p:spPr>
          <a:xfrm>
            <a:off x="3966882" y="2467557"/>
            <a:ext cx="2701631" cy="126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3429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From the identified NSFC projects, the highest project average funding was related to the </a:t>
            </a:r>
            <a:r>
              <a:rPr lang="en-US" sz="1000" b="1" dirty="0"/>
              <a:t>Water and </a:t>
            </a:r>
            <a:r>
              <a:rPr lang="en-US" sz="1000" b="1" dirty="0" err="1"/>
              <a:t>Urbanisation</a:t>
            </a:r>
            <a:r>
              <a:rPr lang="en-US" sz="1000" b="1" dirty="0"/>
              <a:t> and the Water Management and Ecological Security</a:t>
            </a:r>
            <a:r>
              <a:rPr lang="en-US" sz="1000" dirty="0"/>
              <a:t> research themes (Figure 5).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D944D2-1423-41B8-A8AD-9B8CB7894E62}"/>
              </a:ext>
            </a:extLst>
          </p:cNvPr>
          <p:cNvCxnSpPr/>
          <p:nvPr/>
        </p:nvCxnSpPr>
        <p:spPr>
          <a:xfrm>
            <a:off x="311682" y="2200382"/>
            <a:ext cx="148677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14C10-588F-453C-B96F-2DB63EABF5D2}"/>
              </a:ext>
            </a:extLst>
          </p:cNvPr>
          <p:cNvCxnSpPr/>
          <p:nvPr/>
        </p:nvCxnSpPr>
        <p:spPr>
          <a:xfrm>
            <a:off x="1963223" y="2200382"/>
            <a:ext cx="4655663" cy="0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FBA22B-252A-496C-834D-F9116E483D63}"/>
              </a:ext>
            </a:extLst>
          </p:cNvPr>
          <p:cNvCxnSpPr/>
          <p:nvPr/>
        </p:nvCxnSpPr>
        <p:spPr>
          <a:xfrm>
            <a:off x="3966882" y="2580975"/>
            <a:ext cx="2659219" cy="1506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B408AB1-E03B-4C0F-9D92-BFAC1E8B8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13" y="2580975"/>
            <a:ext cx="3393179" cy="1714080"/>
          </a:xfrm>
          <a:prstGeom prst="rect">
            <a:avLst/>
          </a:prstGeom>
        </p:spPr>
      </p:pic>
      <p:sp>
        <p:nvSpPr>
          <p:cNvPr id="12" name="Título 9">
            <a:extLst>
              <a:ext uri="{FF2B5EF4-FFF2-40B4-BE49-F238E27FC236}">
                <a16:creationId xmlns:a16="http://schemas.microsoft.com/office/drawing/2014/main" id="{B144DC3D-F35E-457C-AC4F-E2C669E725FB}"/>
              </a:ext>
            </a:extLst>
          </p:cNvPr>
          <p:cNvSpPr txBox="1">
            <a:spLocks/>
          </p:cNvSpPr>
          <p:nvPr/>
        </p:nvSpPr>
        <p:spPr>
          <a:xfrm>
            <a:off x="261803" y="693049"/>
            <a:ext cx="1586535" cy="31079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NSFC project trends</a:t>
            </a:r>
          </a:p>
          <a:p>
            <a:pPr algn="ctr"/>
            <a:endParaRPr lang="en-US" sz="12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and Energy Security</a:t>
            </a:r>
            <a:br>
              <a:rPr lang="en-US" sz="1600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500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994F5-F5E3-416D-B43E-103969F7B1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16408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4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321644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7DD66-C06E-4C17-8546-9CE61B0D90CF}"/>
              </a:ext>
            </a:extLst>
          </p:cNvPr>
          <p:cNvSpPr/>
          <p:nvPr/>
        </p:nvSpPr>
        <p:spPr>
          <a:xfrm>
            <a:off x="1970438" y="626052"/>
            <a:ext cx="4648448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The projects (n=9) from the Water and energy security sector, for the period of 2010 to 2020, had a </a:t>
            </a:r>
            <a:r>
              <a:rPr lang="en-US" sz="1200" b="1" dirty="0"/>
              <a:t>total cumulative budget of EUR 1.3 million</a:t>
            </a:r>
            <a:r>
              <a:rPr lang="en-US" sz="1200" dirty="0"/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1" dirty="0"/>
              <a:t>The average project value was EUR 146,133</a:t>
            </a:r>
            <a:r>
              <a:rPr lang="en-US" sz="1200" dirty="0"/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Of the 9 projects, 1 project (11%) was funded under the Key </a:t>
            </a:r>
            <a:r>
              <a:rPr lang="en-US" sz="1200" dirty="0" err="1"/>
              <a:t>Programme</a:t>
            </a:r>
            <a:r>
              <a:rPr lang="en-US" sz="1200" dirty="0"/>
              <a:t> with a total cumulative budget of EUR 0.3 million.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/>
              <a:t>The remainder, 8 projects (89%), was funded under the Joint Fund </a:t>
            </a:r>
            <a:r>
              <a:rPr lang="en-US" sz="1200" dirty="0" err="1"/>
              <a:t>Programme</a:t>
            </a:r>
            <a:r>
              <a:rPr lang="en-US" sz="1200" dirty="0"/>
              <a:t> with a total cumulative budget of EUR 1.0 million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E8567D-78F6-4AF4-8179-305D4718F7A9}"/>
              </a:ext>
            </a:extLst>
          </p:cNvPr>
          <p:cNvSpPr txBox="1"/>
          <p:nvPr/>
        </p:nvSpPr>
        <p:spPr>
          <a:xfrm>
            <a:off x="456134" y="4670654"/>
            <a:ext cx="32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9: Number of projects for Water and Energy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D944D2-1423-41B8-A8AD-9B8CB7894E62}"/>
              </a:ext>
            </a:extLst>
          </p:cNvPr>
          <p:cNvCxnSpPr/>
          <p:nvPr/>
        </p:nvCxnSpPr>
        <p:spPr>
          <a:xfrm>
            <a:off x="311682" y="2200382"/>
            <a:ext cx="148677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14C10-588F-453C-B96F-2DB63EABF5D2}"/>
              </a:ext>
            </a:extLst>
          </p:cNvPr>
          <p:cNvCxnSpPr/>
          <p:nvPr/>
        </p:nvCxnSpPr>
        <p:spPr>
          <a:xfrm>
            <a:off x="1963223" y="2200382"/>
            <a:ext cx="4655663" cy="0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9">
            <a:extLst>
              <a:ext uri="{FF2B5EF4-FFF2-40B4-BE49-F238E27FC236}">
                <a16:creationId xmlns:a16="http://schemas.microsoft.com/office/drawing/2014/main" id="{B144DC3D-F35E-457C-AC4F-E2C669E725FB}"/>
              </a:ext>
            </a:extLst>
          </p:cNvPr>
          <p:cNvSpPr txBox="1">
            <a:spLocks/>
          </p:cNvSpPr>
          <p:nvPr/>
        </p:nvSpPr>
        <p:spPr>
          <a:xfrm>
            <a:off x="261803" y="693049"/>
            <a:ext cx="1586535" cy="31079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</a:t>
            </a: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NSFC project trends</a:t>
            </a:r>
          </a:p>
          <a:p>
            <a:pPr algn="ctr"/>
            <a:endParaRPr lang="en-US" sz="12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and Energy Security</a:t>
            </a:r>
            <a:br>
              <a:rPr lang="en-US" sz="1600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1600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500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994F5-F5E3-416D-B43E-103969F7B1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16408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200298E-E519-4616-866B-7424F5105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640032"/>
              </p:ext>
            </p:extLst>
          </p:nvPr>
        </p:nvGraphicFramePr>
        <p:xfrm>
          <a:off x="1019792" y="2408746"/>
          <a:ext cx="2165836" cy="216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CC829A7-BBC4-41CE-A1F1-43475494C1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0055956"/>
              </p:ext>
            </p:extLst>
          </p:nvPr>
        </p:nvGraphicFramePr>
        <p:xfrm>
          <a:off x="3781403" y="2416793"/>
          <a:ext cx="2076940" cy="2143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4EA52DC-B92B-49E2-B415-585DEEDFBEAA}"/>
              </a:ext>
            </a:extLst>
          </p:cNvPr>
          <p:cNvSpPr txBox="1"/>
          <p:nvPr/>
        </p:nvSpPr>
        <p:spPr>
          <a:xfrm>
            <a:off x="3177413" y="4669177"/>
            <a:ext cx="32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10: Project values for Water and Energy</a:t>
            </a:r>
          </a:p>
        </p:txBody>
      </p:sp>
    </p:spTree>
    <p:extLst>
      <p:ext uri="{BB962C8B-B14F-4D97-AF65-F5344CB8AC3E}">
        <p14:creationId xmlns:p14="http://schemas.microsoft.com/office/powerpoint/2010/main" val="179789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321644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Título 9">
            <a:extLst>
              <a:ext uri="{FF2B5EF4-FFF2-40B4-BE49-F238E27FC236}">
                <a16:creationId xmlns:a16="http://schemas.microsoft.com/office/drawing/2014/main" id="{CC73A254-BA3C-4CEB-89DB-0BB26F9A26AB}"/>
              </a:ext>
            </a:extLst>
          </p:cNvPr>
          <p:cNvSpPr txBox="1">
            <a:spLocks/>
          </p:cNvSpPr>
          <p:nvPr/>
        </p:nvSpPr>
        <p:spPr>
          <a:xfrm>
            <a:off x="289341" y="784516"/>
            <a:ext cx="1586535" cy="3107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500" b="1" dirty="0">
              <a:solidFill>
                <a:srgbClr val="0E4078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7DD66-C06E-4C17-8546-9CE61B0D90CF}"/>
              </a:ext>
            </a:extLst>
          </p:cNvPr>
          <p:cNvSpPr/>
          <p:nvPr/>
        </p:nvSpPr>
        <p:spPr>
          <a:xfrm>
            <a:off x="1970438" y="815387"/>
            <a:ext cx="4648448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Average EU contribution was 90% of the total budget.</a:t>
            </a: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171616"/>
              </a:solidFill>
              <a:latin typeface="Calibri" panose="020F0502020204030204"/>
            </a:endParaRP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The average project duration was 52 months, with the longest project having a duration of 60 months and the shortest project having a duration of 36 months.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E8567D-78F6-4AF4-8179-305D4718F7A9}"/>
              </a:ext>
            </a:extLst>
          </p:cNvPr>
          <p:cNvSpPr txBox="1"/>
          <p:nvPr/>
        </p:nvSpPr>
        <p:spPr>
          <a:xfrm>
            <a:off x="350996" y="4033091"/>
            <a:ext cx="32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11: Average EU-China collaborative project value per focus area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CD5C97-C71D-4223-8937-01AA974B2899}"/>
              </a:ext>
            </a:extLst>
          </p:cNvPr>
          <p:cNvSpPr/>
          <p:nvPr/>
        </p:nvSpPr>
        <p:spPr>
          <a:xfrm>
            <a:off x="3966882" y="2183416"/>
            <a:ext cx="2701631" cy="185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3429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/>
            </a:endParaRPr>
          </a:p>
          <a:p>
            <a:pPr marL="214313" indent="-214313" algn="just" defTabSz="3429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rgbClr val="171616"/>
                </a:solidFill>
                <a:latin typeface="Calibri" panose="020F0502020204030204"/>
              </a:rPr>
              <a:t>In the projects where Chinese participants were involved, the highest project average funding was related to the </a:t>
            </a:r>
            <a:r>
              <a:rPr lang="en-US" sz="1000" b="1" dirty="0">
                <a:solidFill>
                  <a:srgbClr val="171616"/>
                </a:solidFill>
                <a:latin typeface="Calibri" panose="020F0502020204030204"/>
              </a:rPr>
              <a:t>Water and </a:t>
            </a:r>
            <a:r>
              <a:rPr lang="en-US" sz="1000" b="1" dirty="0" err="1">
                <a:solidFill>
                  <a:srgbClr val="171616"/>
                </a:solidFill>
                <a:latin typeface="Calibri" panose="020F0502020204030204"/>
              </a:rPr>
              <a:t>Urbanisation</a:t>
            </a:r>
            <a:r>
              <a:rPr lang="en-US" sz="1000" b="1" dirty="0">
                <a:solidFill>
                  <a:srgbClr val="171616"/>
                </a:solidFill>
                <a:latin typeface="Calibri" panose="020F0502020204030204"/>
              </a:rPr>
              <a:t> and the Rural Water and Food Security </a:t>
            </a:r>
            <a:r>
              <a:rPr lang="en-US" sz="1000" dirty="0">
                <a:solidFill>
                  <a:srgbClr val="171616"/>
                </a:solidFill>
                <a:latin typeface="Calibri" panose="020F0502020204030204"/>
              </a:rPr>
              <a:t>research themes (Figure 6). </a:t>
            </a:r>
          </a:p>
          <a:p>
            <a:pPr marL="214313" indent="-214313" algn="just" defTabSz="3429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000" dirty="0">
              <a:solidFill>
                <a:srgbClr val="171616"/>
              </a:solidFill>
              <a:latin typeface="Calibri" panose="020F0502020204030204"/>
            </a:endParaRPr>
          </a:p>
          <a:p>
            <a:pPr marL="214313" indent="-214313" algn="just" defTabSz="3429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solidFill>
                  <a:srgbClr val="C00000"/>
                </a:solidFill>
                <a:latin typeface="Calibri" panose="020F0502020204030204"/>
              </a:rPr>
              <a:t>Only one project identified within water and energy research theme where Chinese participants were involved – CD-Links.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D944D2-1423-41B8-A8AD-9B8CB7894E62}"/>
              </a:ext>
            </a:extLst>
          </p:cNvPr>
          <p:cNvCxnSpPr/>
          <p:nvPr/>
        </p:nvCxnSpPr>
        <p:spPr>
          <a:xfrm>
            <a:off x="339219" y="1849524"/>
            <a:ext cx="148677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14C10-588F-453C-B96F-2DB63EABF5D2}"/>
              </a:ext>
            </a:extLst>
          </p:cNvPr>
          <p:cNvCxnSpPr/>
          <p:nvPr/>
        </p:nvCxnSpPr>
        <p:spPr>
          <a:xfrm>
            <a:off x="1963223" y="1849524"/>
            <a:ext cx="4655663" cy="0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FBA22B-252A-496C-834D-F9116E483D63}"/>
              </a:ext>
            </a:extLst>
          </p:cNvPr>
          <p:cNvCxnSpPr/>
          <p:nvPr/>
        </p:nvCxnSpPr>
        <p:spPr>
          <a:xfrm>
            <a:off x="3988087" y="2268205"/>
            <a:ext cx="2659219" cy="1506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9">
            <a:extLst>
              <a:ext uri="{FF2B5EF4-FFF2-40B4-BE49-F238E27FC236}">
                <a16:creationId xmlns:a16="http://schemas.microsoft.com/office/drawing/2014/main" id="{7E7BA1FB-8285-407F-9CE1-3C7285057464}"/>
              </a:ext>
            </a:extLst>
          </p:cNvPr>
          <p:cNvSpPr txBox="1">
            <a:spLocks/>
          </p:cNvSpPr>
          <p:nvPr/>
        </p:nvSpPr>
        <p:spPr>
          <a:xfrm>
            <a:off x="339219" y="746100"/>
            <a:ext cx="2087600" cy="1062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lang="pt-PT" sz="1400" b="1" kern="1200" dirty="0">
                <a:solidFill>
                  <a:srgbClr val="068BC6"/>
                </a:solidFill>
                <a:latin typeface="+mn-lt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9B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EU-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China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9B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collaborative</a:t>
            </a:r>
            <a:br>
              <a:rPr kumimoji="0" lang="bs-Latn-BA" sz="1600" b="1" i="0" u="none" strike="noStrike" kern="1200" cap="none" spc="0" normalizeH="0" baseline="0" noProof="0" dirty="0">
                <a:ln>
                  <a:noFill/>
                </a:ln>
                <a:solidFill>
                  <a:srgbClr val="0069B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55A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project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9B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930E7-3E6A-4FF5-B339-09B5717D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19" y="2341482"/>
            <a:ext cx="3616604" cy="16564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C77F39-3EBB-425D-A58B-E399EF8A26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24429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8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321644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Título 9">
            <a:extLst>
              <a:ext uri="{FF2B5EF4-FFF2-40B4-BE49-F238E27FC236}">
                <a16:creationId xmlns:a16="http://schemas.microsoft.com/office/drawing/2014/main" id="{CC73A254-BA3C-4CEB-89DB-0BB26F9A26AB}"/>
              </a:ext>
            </a:extLst>
          </p:cNvPr>
          <p:cNvSpPr txBox="1">
            <a:spLocks/>
          </p:cNvSpPr>
          <p:nvPr/>
        </p:nvSpPr>
        <p:spPr>
          <a:xfrm>
            <a:off x="321179" y="1047878"/>
            <a:ext cx="1586535" cy="3107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500" b="1" dirty="0">
              <a:solidFill>
                <a:srgbClr val="0E4078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7DD66-C06E-4C17-8546-9CE61B0D90CF}"/>
              </a:ext>
            </a:extLst>
          </p:cNvPr>
          <p:cNvSpPr/>
          <p:nvPr/>
        </p:nvSpPr>
        <p:spPr>
          <a:xfrm>
            <a:off x="1970438" y="815387"/>
            <a:ext cx="4648448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The most common topic among of the sample of projects was “SCC-02-2016-2017 - Demonstrating innovative nature-based solutions in cities”.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/>
              <a:t>The highest number of projects was funded under the </a:t>
            </a:r>
            <a:r>
              <a:rPr lang="en-US" sz="1200" dirty="0" err="1"/>
              <a:t>programme</a:t>
            </a:r>
            <a:r>
              <a:rPr lang="en-US" sz="1200" dirty="0"/>
              <a:t>: H2020 - 3.5. - SOCIETAL CHALLENGES - Climate action, Environment, Resource Efficiency and Raw Materials.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E8567D-78F6-4AF4-8179-305D4718F7A9}"/>
              </a:ext>
            </a:extLst>
          </p:cNvPr>
          <p:cNvSpPr txBox="1"/>
          <p:nvPr/>
        </p:nvSpPr>
        <p:spPr>
          <a:xfrm>
            <a:off x="358213" y="4294294"/>
            <a:ext cx="32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12: Typology of projects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CD5C97-C71D-4223-8937-01AA974B2899}"/>
              </a:ext>
            </a:extLst>
          </p:cNvPr>
          <p:cNvSpPr/>
          <p:nvPr/>
        </p:nvSpPr>
        <p:spPr>
          <a:xfrm>
            <a:off x="3966882" y="2467557"/>
            <a:ext cx="2701631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3429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000000">
                  <a:lumMod val="85000"/>
                  <a:lumOff val="15000"/>
                </a:srgbClr>
              </a:solidFill>
              <a:latin typeface="Calibri" panose="020F0502020204030204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/>
              <a:t>With regards to the funding schemes, most of the projects consisted of activities related to the Research and Innovation Action and the Innovation Action (Figure 7).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D944D2-1423-41B8-A8AD-9B8CB7894E62}"/>
              </a:ext>
            </a:extLst>
          </p:cNvPr>
          <p:cNvCxnSpPr/>
          <p:nvPr/>
        </p:nvCxnSpPr>
        <p:spPr>
          <a:xfrm>
            <a:off x="358213" y="2200382"/>
            <a:ext cx="1486778" cy="0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14C10-588F-453C-B96F-2DB63EABF5D2}"/>
              </a:ext>
            </a:extLst>
          </p:cNvPr>
          <p:cNvCxnSpPr/>
          <p:nvPr/>
        </p:nvCxnSpPr>
        <p:spPr>
          <a:xfrm>
            <a:off x="1970438" y="2200382"/>
            <a:ext cx="4655663" cy="0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4FBA22B-252A-496C-834D-F9116E483D63}"/>
              </a:ext>
            </a:extLst>
          </p:cNvPr>
          <p:cNvCxnSpPr/>
          <p:nvPr/>
        </p:nvCxnSpPr>
        <p:spPr>
          <a:xfrm>
            <a:off x="3966882" y="2580975"/>
            <a:ext cx="2659219" cy="1506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9">
            <a:extLst>
              <a:ext uri="{FF2B5EF4-FFF2-40B4-BE49-F238E27FC236}">
                <a16:creationId xmlns:a16="http://schemas.microsoft.com/office/drawing/2014/main" id="{C41C9738-EF84-4B5D-A190-66DE77332C75}"/>
              </a:ext>
            </a:extLst>
          </p:cNvPr>
          <p:cNvSpPr txBox="1">
            <a:spLocks/>
          </p:cNvSpPr>
          <p:nvPr/>
        </p:nvSpPr>
        <p:spPr>
          <a:xfrm>
            <a:off x="339219" y="967350"/>
            <a:ext cx="2087600" cy="1062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lang="pt-PT" sz="1400" b="1" kern="1200" dirty="0">
                <a:solidFill>
                  <a:srgbClr val="068BC6"/>
                </a:solidFill>
                <a:latin typeface="+mn-lt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9B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EU-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China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9B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collaborative</a:t>
            </a:r>
            <a:br>
              <a:rPr kumimoji="0" lang="bs-Latn-BA" sz="1600" b="1" i="0" u="none" strike="noStrike" kern="1200" cap="none" spc="0" normalizeH="0" baseline="0" noProof="0" dirty="0">
                <a:ln>
                  <a:noFill/>
                </a:ln>
                <a:solidFill>
                  <a:srgbClr val="0069B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69B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project trends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05A6F10-ACD0-4AF7-A8B2-B51EC3903E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017284"/>
              </p:ext>
            </p:extLst>
          </p:nvPr>
        </p:nvGraphicFramePr>
        <p:xfrm>
          <a:off x="342498" y="2602392"/>
          <a:ext cx="3437822" cy="162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FA6788-6264-459C-B3B7-D78FF55301A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40471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4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321644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7DD66-C06E-4C17-8546-9CE61B0D90CF}"/>
              </a:ext>
            </a:extLst>
          </p:cNvPr>
          <p:cNvSpPr/>
          <p:nvPr/>
        </p:nvSpPr>
        <p:spPr>
          <a:xfrm>
            <a:off x="1970438" y="669489"/>
            <a:ext cx="4648448" cy="18312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On average, two Chinese partners were involved in one EU-China collaborative project.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Organisations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from 22 EU-27 Member States have been involved in the identified projects, with the highest number of </a:t>
            </a:r>
            <a:r>
              <a:rPr lang="en-US" sz="11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organisations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from Spain, Italy and Netherlands (Figure 8).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The highest number of </a:t>
            </a:r>
            <a:r>
              <a:rPr lang="en-US" sz="11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organisations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from China participated in projects related to Water Management and Ecological Security research theme.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D944D2-1423-41B8-A8AD-9B8CB7894E62}"/>
              </a:ext>
            </a:extLst>
          </p:cNvPr>
          <p:cNvCxnSpPr/>
          <p:nvPr/>
        </p:nvCxnSpPr>
        <p:spPr>
          <a:xfrm>
            <a:off x="339219" y="2493392"/>
            <a:ext cx="1486778" cy="0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14C10-588F-453C-B96F-2DB63EABF5D2}"/>
              </a:ext>
            </a:extLst>
          </p:cNvPr>
          <p:cNvCxnSpPr/>
          <p:nvPr/>
        </p:nvCxnSpPr>
        <p:spPr>
          <a:xfrm>
            <a:off x="1963223" y="2493392"/>
            <a:ext cx="4655663" cy="0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90DDE7-B20D-4332-8C7A-B1778DAE4621}"/>
              </a:ext>
            </a:extLst>
          </p:cNvPr>
          <p:cNvSpPr txBox="1"/>
          <p:nvPr/>
        </p:nvSpPr>
        <p:spPr>
          <a:xfrm>
            <a:off x="1875875" y="4363421"/>
            <a:ext cx="3224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13: Participation in the EU-China collaborative projects per country</a:t>
            </a:r>
          </a:p>
        </p:txBody>
      </p:sp>
      <p:sp>
        <p:nvSpPr>
          <p:cNvPr id="9" name="Título 9">
            <a:extLst>
              <a:ext uri="{FF2B5EF4-FFF2-40B4-BE49-F238E27FC236}">
                <a16:creationId xmlns:a16="http://schemas.microsoft.com/office/drawing/2014/main" id="{5FCF3392-DBB9-4265-9616-2B4848A55CEB}"/>
              </a:ext>
            </a:extLst>
          </p:cNvPr>
          <p:cNvSpPr txBox="1">
            <a:spLocks/>
          </p:cNvSpPr>
          <p:nvPr/>
        </p:nvSpPr>
        <p:spPr>
          <a:xfrm>
            <a:off x="290687" y="968282"/>
            <a:ext cx="2087600" cy="1062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57175" indent="-257175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defRPr lang="pt-PT" sz="1400" b="1" kern="1200" dirty="0">
                <a:solidFill>
                  <a:srgbClr val="068BC6"/>
                </a:solidFill>
                <a:latin typeface="+mn-lt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en-US" sz="1600" dirty="0">
                <a:solidFill>
                  <a:srgbClr val="00355A"/>
                </a:solidFill>
              </a:rPr>
              <a:t>EU-</a:t>
            </a:r>
            <a:r>
              <a:rPr lang="en-US" sz="1600" dirty="0">
                <a:solidFill>
                  <a:srgbClr val="C00000"/>
                </a:solidFill>
              </a:rPr>
              <a:t>China </a:t>
            </a:r>
            <a:r>
              <a:rPr lang="en-US" sz="1600" dirty="0">
                <a:solidFill>
                  <a:srgbClr val="00355A"/>
                </a:solidFill>
              </a:rPr>
              <a:t>collaborative</a:t>
            </a:r>
            <a:br>
              <a:rPr lang="bs-Latn-BA" sz="1600" dirty="0">
                <a:solidFill>
                  <a:srgbClr val="00355A"/>
                </a:solidFill>
              </a:rPr>
            </a:br>
            <a:r>
              <a:rPr lang="en-US" sz="1600" dirty="0">
                <a:solidFill>
                  <a:srgbClr val="00355A"/>
                </a:solidFill>
              </a:rPr>
              <a:t>project trends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6D9566B-0C9D-4371-940A-1D271CBA7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350115"/>
              </p:ext>
            </p:extLst>
          </p:nvPr>
        </p:nvGraphicFramePr>
        <p:xfrm>
          <a:off x="604416" y="2833084"/>
          <a:ext cx="5649167" cy="149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563FD5-BA2F-43CD-96CF-5D91141D91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40471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2895601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B81B61F-8CF3-40C9-9C9C-F694074AC56A}"/>
              </a:ext>
            </a:extLst>
          </p:cNvPr>
          <p:cNvSpPr txBox="1">
            <a:spLocks/>
          </p:cNvSpPr>
          <p:nvPr/>
        </p:nvSpPr>
        <p:spPr>
          <a:xfrm>
            <a:off x="681603" y="1212231"/>
            <a:ext cx="5634010" cy="33116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Common areas of interest between EU and China with links to key policy objectives and priorities of:</a:t>
            </a:r>
            <a:endParaRPr lang="bs-Latn-BA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1" algn="just"/>
            <a:r>
              <a:rPr lang="bs-Latn-BA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    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a) The 15-year medium to long term S&amp;T </a:t>
            </a:r>
            <a:r>
              <a:rPr lang="en-US" sz="10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programme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endParaRPr lang="bs-Latn-BA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1" algn="just"/>
            <a:r>
              <a:rPr lang="bs-Latn-BA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    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b) EU Green Deal Policy Areas </a:t>
            </a:r>
            <a:endParaRPr lang="bs-Latn-BA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1" algn="just"/>
            <a:r>
              <a:rPr lang="bs-Latn-BA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    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c) Horizon Europe Clusters and Intervention Areas </a:t>
            </a:r>
            <a:r>
              <a:rPr lang="bs-Latn-BA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and </a:t>
            </a:r>
          </a:p>
          <a:p>
            <a:pPr lvl="1" algn="just"/>
            <a:r>
              <a:rPr lang="bs-Latn-BA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    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d) EU-China Strategic Outlook priorities</a:t>
            </a:r>
            <a:r>
              <a:rPr lang="bs-Latn-BA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0" algn="just"/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Relevant funding schemes in the context of Horizon Europe and the upcoming 14th FYP</a:t>
            </a:r>
            <a:r>
              <a:rPr lang="bs-Latn-BA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Good practice examples of the EU-China collaboration</a:t>
            </a:r>
            <a:r>
              <a:rPr lang="bs-Latn-BA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Important trends and considerations regarding EU and Chinese funded water R&amp;I projects.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Cooperation research needs and gaps in key areas between Europe and China per research theme. 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98B171-D6DD-4FF3-85C9-7E960B93DD3F}"/>
              </a:ext>
            </a:extLst>
          </p:cNvPr>
          <p:cNvSpPr/>
          <p:nvPr/>
        </p:nvSpPr>
        <p:spPr>
          <a:xfrm>
            <a:off x="681603" y="846478"/>
            <a:ext cx="2761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outcomes of the Study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EAD35A-9F23-440F-87BC-C9A443F064F2}"/>
              </a:ext>
            </a:extLst>
          </p:cNvPr>
          <p:cNvCxnSpPr>
            <a:cxnSpLocks/>
          </p:cNvCxnSpPr>
          <p:nvPr/>
        </p:nvCxnSpPr>
        <p:spPr>
          <a:xfrm flipV="1">
            <a:off x="681603" y="1182385"/>
            <a:ext cx="5634010" cy="30412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A8541B-3D13-4243-8D6B-2A964BAF914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40471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6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211296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03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Next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Steps</a:t>
            </a:r>
          </a:p>
        </p:txBody>
      </p:sp>
      <p:sp>
        <p:nvSpPr>
          <p:cNvPr id="18" name="Título 9">
            <a:extLst>
              <a:ext uri="{FF2B5EF4-FFF2-40B4-BE49-F238E27FC236}">
                <a16:creationId xmlns:a16="http://schemas.microsoft.com/office/drawing/2014/main" id="{20042123-670A-482E-93B5-8575A568D0D7}"/>
              </a:ext>
            </a:extLst>
          </p:cNvPr>
          <p:cNvSpPr txBox="1">
            <a:spLocks/>
          </p:cNvSpPr>
          <p:nvPr/>
        </p:nvSpPr>
        <p:spPr>
          <a:xfrm>
            <a:off x="299446" y="1184383"/>
            <a:ext cx="2420536" cy="4168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version of the Inventory Study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79A3035-686B-43B6-B4C6-75B021520B15}"/>
              </a:ext>
            </a:extLst>
          </p:cNvPr>
          <p:cNvCxnSpPr>
            <a:cxnSpLocks/>
          </p:cNvCxnSpPr>
          <p:nvPr/>
        </p:nvCxnSpPr>
        <p:spPr>
          <a:xfrm>
            <a:off x="263610" y="1859402"/>
            <a:ext cx="2120966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38EBF48-16DE-4F00-8537-E08D4E7F2E4E}"/>
              </a:ext>
            </a:extLst>
          </p:cNvPr>
          <p:cNvSpPr/>
          <p:nvPr/>
        </p:nvSpPr>
        <p:spPr>
          <a:xfrm>
            <a:off x="2719982" y="942315"/>
            <a:ext cx="4038644" cy="3208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n-US" sz="1350" b="1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350" dirty="0"/>
              <a:t>Key outcomes of the round table discussion will be presented during the round table joint session scheduled for the 21st of April.</a:t>
            </a:r>
          </a:p>
          <a:p>
            <a:pPr algn="just"/>
            <a:endParaRPr lang="en-US" sz="1350" b="1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350" dirty="0"/>
              <a:t>Based on the outputs from round table discussions, further recommendations for the alignment of EU-China funding </a:t>
            </a:r>
            <a:r>
              <a:rPr lang="en-US" sz="1350" dirty="0" err="1"/>
              <a:t>programmes</a:t>
            </a:r>
            <a:r>
              <a:rPr lang="en-US" sz="1350" dirty="0"/>
              <a:t> will be developed.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350" dirty="0"/>
              <a:t>Final version of the Inventory Study that will integrate the outcomes of roundtables will be completed in June 2021.</a:t>
            </a:r>
          </a:p>
          <a:p>
            <a:pPr algn="just"/>
            <a:endParaRPr lang="en-US" sz="135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grpSp>
        <p:nvGrpSpPr>
          <p:cNvPr id="9" name="Ryhmä 1">
            <a:extLst>
              <a:ext uri="{FF2B5EF4-FFF2-40B4-BE49-F238E27FC236}">
                <a16:creationId xmlns:a16="http://schemas.microsoft.com/office/drawing/2014/main" id="{50DBE146-18BD-4723-96CE-08368EC824E4}"/>
              </a:ext>
            </a:extLst>
          </p:cNvPr>
          <p:cNvGrpSpPr/>
          <p:nvPr/>
        </p:nvGrpSpPr>
        <p:grpSpPr>
          <a:xfrm>
            <a:off x="0" y="2358042"/>
            <a:ext cx="2335963" cy="1746960"/>
            <a:chOff x="7505267" y="2161661"/>
            <a:chExt cx="3546231" cy="2543907"/>
          </a:xfrm>
        </p:grpSpPr>
        <p:sp>
          <p:nvSpPr>
            <p:cNvPr id="10" name="Tekstiruutu 7">
              <a:extLst>
                <a:ext uri="{FF2B5EF4-FFF2-40B4-BE49-F238E27FC236}">
                  <a16:creationId xmlns:a16="http://schemas.microsoft.com/office/drawing/2014/main" id="{2C126D79-69EE-477C-953B-74EC9AEC328B}"/>
                </a:ext>
              </a:extLst>
            </p:cNvPr>
            <p:cNvSpPr txBox="1"/>
            <p:nvPr/>
          </p:nvSpPr>
          <p:spPr>
            <a:xfrm>
              <a:off x="7505267" y="3886244"/>
              <a:ext cx="3546231" cy="761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800" dirty="0" err="1">
                  <a:solidFill>
                    <a:srgbClr val="00355A"/>
                  </a:solidFill>
                </a:rPr>
                <a:t>Research</a:t>
              </a:r>
              <a:endParaRPr lang="fi-FI" sz="2800" dirty="0">
                <a:solidFill>
                  <a:srgbClr val="00355A"/>
                </a:solidFill>
              </a:endParaRPr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DB385863-B9AA-4A79-9D79-2714DCEAB68E}"/>
                </a:ext>
              </a:extLst>
            </p:cNvPr>
            <p:cNvSpPr/>
            <p:nvPr/>
          </p:nvSpPr>
          <p:spPr>
            <a:xfrm>
              <a:off x="8229600" y="2161661"/>
              <a:ext cx="2086708" cy="2543907"/>
            </a:xfrm>
            <a:prstGeom prst="rect">
              <a:avLst/>
            </a:prstGeom>
            <a:noFill/>
            <a:ln w="76200">
              <a:solidFill>
                <a:srgbClr val="0035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ln w="57150">
                  <a:solidFill>
                    <a:schemeClr val="tx1"/>
                  </a:solidFill>
                </a:ln>
                <a:solidFill>
                  <a:srgbClr val="00355A"/>
                </a:solidFill>
              </a:endParaRPr>
            </a:p>
          </p:txBody>
        </p:sp>
        <p:pic>
          <p:nvPicPr>
            <p:cNvPr id="12" name="Kuva 22">
              <a:extLst>
                <a:ext uri="{FF2B5EF4-FFF2-40B4-BE49-F238E27FC236}">
                  <a16:creationId xmlns:a16="http://schemas.microsoft.com/office/drawing/2014/main" id="{C6FE5A27-48E9-49F2-9B91-DD18D4D4A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42413" y="2789676"/>
              <a:ext cx="861081" cy="861081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139A38-DE82-41D1-9CE3-13C1C350C04F}"/>
              </a:ext>
            </a:extLst>
          </p:cNvPr>
          <p:cNvCxnSpPr/>
          <p:nvPr/>
        </p:nvCxnSpPr>
        <p:spPr>
          <a:xfrm flipV="1">
            <a:off x="2742656" y="4167802"/>
            <a:ext cx="4015970" cy="3987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E17959-CA0A-446E-A532-CE75463019B2}"/>
              </a:ext>
            </a:extLst>
          </p:cNvPr>
          <p:cNvCxnSpPr/>
          <p:nvPr/>
        </p:nvCxnSpPr>
        <p:spPr>
          <a:xfrm flipV="1">
            <a:off x="2728691" y="921412"/>
            <a:ext cx="4015970" cy="3987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B03E2-68B9-4759-8CB7-99B1B231B6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40471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211296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03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Next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Steps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8EBF48-16DE-4F00-8537-E08D4E7F2E4E}"/>
              </a:ext>
            </a:extLst>
          </p:cNvPr>
          <p:cNvSpPr/>
          <p:nvPr/>
        </p:nvSpPr>
        <p:spPr>
          <a:xfrm>
            <a:off x="3316120" y="942315"/>
            <a:ext cx="3442506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n-US" sz="1350" b="1" dirty="0"/>
          </a:p>
          <a:p>
            <a:pPr marL="213995" indent="-213995" algn="just">
              <a:buFont typeface="Arial" panose="020B0604020202020204" pitchFamily="34" charset="0"/>
              <a:buChar char="•"/>
            </a:pPr>
            <a:r>
              <a:rPr lang="en-US" sz="1350" dirty="0"/>
              <a:t>Based on the outputs from round table discussions, further recommendations for the alignment of EU-China funding </a:t>
            </a:r>
            <a:r>
              <a:rPr lang="en-US" sz="1350" dirty="0" err="1"/>
              <a:t>programmes</a:t>
            </a:r>
            <a:r>
              <a:rPr lang="en-US" sz="1350" dirty="0"/>
              <a:t> will be developed.</a:t>
            </a:r>
            <a:endParaRPr lang="en-US" sz="1350" dirty="0">
              <a:cs typeface="Calibri" panose="020F0502020204030204"/>
            </a:endParaRPr>
          </a:p>
          <a:p>
            <a:pPr marL="213995" indent="-213995" algn="just">
              <a:buFont typeface="Arial" panose="020B0604020202020204" pitchFamily="34" charset="0"/>
              <a:buChar char="•"/>
            </a:pPr>
            <a:endParaRPr lang="en-US" sz="1350" dirty="0">
              <a:cs typeface="Calibri" panose="020F0502020204030204"/>
            </a:endParaRPr>
          </a:p>
          <a:p>
            <a:pPr marL="213995" indent="-213995" algn="just">
              <a:buFont typeface="Arial" panose="020B0604020202020204" pitchFamily="34" charset="0"/>
              <a:buChar char="•"/>
            </a:pPr>
            <a:r>
              <a:rPr lang="en-US" sz="1350" dirty="0"/>
              <a:t>Key outcomes of the round table discussion will be presented during the round table joint session scheduled for the 21st of April.</a:t>
            </a:r>
          </a:p>
          <a:p>
            <a:pPr marL="213995" indent="-213995" algn="just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350" dirty="0"/>
              <a:t>Final version of the Inventory Study that will integrate the outcomes of roundtables will be completed in June 2021.</a:t>
            </a:r>
          </a:p>
          <a:p>
            <a:pPr algn="just"/>
            <a:endParaRPr lang="en-US" sz="1350" dirty="0"/>
          </a:p>
          <a:p>
            <a:pPr marL="213995" indent="-213995" algn="just">
              <a:buFont typeface="Arial" panose="020B0604020202020204" pitchFamily="34" charset="0"/>
              <a:buChar char="•"/>
            </a:pPr>
            <a:endParaRPr lang="en-US" sz="1350" dirty="0">
              <a:cs typeface="Calibri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139A38-DE82-41D1-9CE3-13C1C350C04F}"/>
              </a:ext>
            </a:extLst>
          </p:cNvPr>
          <p:cNvCxnSpPr>
            <a:cxnSpLocks/>
          </p:cNvCxnSpPr>
          <p:nvPr/>
        </p:nvCxnSpPr>
        <p:spPr>
          <a:xfrm>
            <a:off x="3316120" y="4167802"/>
            <a:ext cx="3442506" cy="1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E17959-CA0A-446E-A532-CE75463019B2}"/>
              </a:ext>
            </a:extLst>
          </p:cNvPr>
          <p:cNvCxnSpPr>
            <a:cxnSpLocks/>
          </p:cNvCxnSpPr>
          <p:nvPr/>
        </p:nvCxnSpPr>
        <p:spPr>
          <a:xfrm>
            <a:off x="3316120" y="921413"/>
            <a:ext cx="3428541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B03E2-68B9-4759-8CB7-99B1B231B6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40471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F0FDD32-2E86-4135-90A9-6BA0FD5AD100}"/>
              </a:ext>
            </a:extLst>
          </p:cNvPr>
          <p:cNvGraphicFramePr/>
          <p:nvPr/>
        </p:nvGraphicFramePr>
        <p:xfrm>
          <a:off x="226100" y="686151"/>
          <a:ext cx="2749079" cy="2461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D459343-D05C-43E0-8B6C-452FD9A5D268}"/>
              </a:ext>
            </a:extLst>
          </p:cNvPr>
          <p:cNvGraphicFramePr/>
          <p:nvPr/>
        </p:nvGraphicFramePr>
        <p:xfrm>
          <a:off x="419570" y="2800738"/>
          <a:ext cx="3066143" cy="2158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A80D6074-7BE2-4C1A-A39E-334A4B705443}"/>
              </a:ext>
            </a:extLst>
          </p:cNvPr>
          <p:cNvGrpSpPr/>
          <p:nvPr/>
        </p:nvGrpSpPr>
        <p:grpSpPr>
          <a:xfrm>
            <a:off x="1179675" y="4297236"/>
            <a:ext cx="420964" cy="479583"/>
            <a:chOff x="1905379" y="870564"/>
            <a:chExt cx="420964" cy="47958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7760B9-41F1-4B35-8D05-204A97401B36}"/>
                </a:ext>
              </a:extLst>
            </p:cNvPr>
            <p:cNvSpPr/>
            <p:nvPr/>
          </p:nvSpPr>
          <p:spPr>
            <a:xfrm>
              <a:off x="1905379" y="870564"/>
              <a:ext cx="420964" cy="4795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A0E22C-96B4-476A-8609-C5C5F8F0C90D}"/>
                </a:ext>
              </a:extLst>
            </p:cNvPr>
            <p:cNvSpPr txBox="1"/>
            <p:nvPr/>
          </p:nvSpPr>
          <p:spPr>
            <a:xfrm>
              <a:off x="1905379" y="870564"/>
              <a:ext cx="420964" cy="479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600" kern="1200" dirty="0">
                  <a:solidFill>
                    <a:schemeClr val="bg1"/>
                  </a:solidFill>
                </a:rPr>
                <a:t>Bases and Talents </a:t>
              </a:r>
              <a:r>
                <a:rPr lang="en-US" sz="600" kern="1200" dirty="0" err="1">
                  <a:solidFill>
                    <a:schemeClr val="bg1"/>
                  </a:solidFill>
                </a:rPr>
                <a:t>Programme</a:t>
              </a:r>
              <a:endParaRPr lang="en-US" sz="6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5B4CA1A-6C1F-49D1-92B8-AFAF6B0D8A22}"/>
              </a:ext>
            </a:extLst>
          </p:cNvPr>
          <p:cNvSpPr txBox="1"/>
          <p:nvPr/>
        </p:nvSpPr>
        <p:spPr>
          <a:xfrm>
            <a:off x="1098627" y="2950455"/>
            <a:ext cx="512812" cy="4795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marL="0" lvl="0" indent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600" b="1" kern="1200" dirty="0">
                <a:solidFill>
                  <a:schemeClr val="bg1"/>
                </a:solidFill>
              </a:rPr>
              <a:t>International Cooperation</a:t>
            </a:r>
          </a:p>
        </p:txBody>
      </p:sp>
    </p:spTree>
    <p:extLst>
      <p:ext uri="{BB962C8B-B14F-4D97-AF65-F5344CB8AC3E}">
        <p14:creationId xmlns:p14="http://schemas.microsoft.com/office/powerpoint/2010/main" val="306102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753593-F06D-4B44-BA89-C01373B5DC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8C61EC-3D0B-48FA-AACA-C5625C5C68E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56571-22C9-4EA2-9734-CBA4F4A1F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637"/>
            <a:ext cx="6858000" cy="3820297"/>
          </a:xfrm>
          <a:prstGeom prst="rect">
            <a:avLst/>
          </a:prstGeom>
        </p:spPr>
      </p:pic>
      <p:sp>
        <p:nvSpPr>
          <p:cNvPr id="6" name="Título 7">
            <a:extLst>
              <a:ext uri="{FF2B5EF4-FFF2-40B4-BE49-F238E27FC236}">
                <a16:creationId xmlns:a16="http://schemas.microsoft.com/office/drawing/2014/main" id="{0E627A3E-D46E-417B-A0FB-923C98410F32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211296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03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Next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Steps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55D304-AD26-49A2-ACC0-0D81414C22A9}"/>
              </a:ext>
            </a:extLst>
          </p:cNvPr>
          <p:cNvSpPr/>
          <p:nvPr/>
        </p:nvSpPr>
        <p:spPr>
          <a:xfrm>
            <a:off x="203200" y="3519713"/>
            <a:ext cx="6342743" cy="42091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E0DFED-E533-458E-A5C3-F2F5C3A01C05}"/>
              </a:ext>
            </a:extLst>
          </p:cNvPr>
          <p:cNvSpPr/>
          <p:nvPr/>
        </p:nvSpPr>
        <p:spPr>
          <a:xfrm>
            <a:off x="144748" y="3461658"/>
            <a:ext cx="6459252" cy="534850"/>
          </a:xfrm>
          <a:prstGeom prst="rect">
            <a:avLst/>
          </a:prstGeom>
          <a:noFill/>
          <a:ln w="19050">
            <a:solidFill>
              <a:srgbClr val="0E407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047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81D3151F-D2D5-486A-B9A2-02942DC561D8}"/>
              </a:ext>
            </a:extLst>
          </p:cNvPr>
          <p:cNvSpPr>
            <a:spLocks/>
          </p:cNvSpPr>
          <p:nvPr/>
        </p:nvSpPr>
        <p:spPr bwMode="auto">
          <a:xfrm>
            <a:off x="242675" y="2126084"/>
            <a:ext cx="17064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1800" b="1" spc="141" dirty="0">
                <a:solidFill>
                  <a:schemeClr val="bg1"/>
                </a:solidFill>
                <a:latin typeface="Myriad Pro" panose="020B0503030403020204" pitchFamily="34" charset="0"/>
                <a:ea typeface="Lato Black" panose="020F0502020204030203" pitchFamily="34" charset="0"/>
                <a:cs typeface="Arial" panose="020B0604020202020204" pitchFamily="34" charset="0"/>
                <a:sym typeface="Bebas Neue" charset="0"/>
              </a:rPr>
              <a:t>CONTENTS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7184229-DD1E-4C6A-875C-FAA284D040B6}"/>
              </a:ext>
            </a:extLst>
          </p:cNvPr>
          <p:cNvSpPr txBox="1"/>
          <p:nvPr/>
        </p:nvSpPr>
        <p:spPr>
          <a:xfrm>
            <a:off x="3272121" y="204015"/>
            <a:ext cx="3453189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altLang="zh-TW" sz="675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Alignment</a:t>
            </a:r>
            <a:r>
              <a:rPr lang="pt-PT" altLang="zh-TW" sz="675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pt-PT" altLang="zh-TW" sz="675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of</a:t>
            </a:r>
            <a:r>
              <a:rPr lang="pt-PT" altLang="zh-TW" sz="675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EU-China Funding </a:t>
            </a:r>
            <a:r>
              <a:rPr lang="pt-PT" altLang="zh-TW" sz="675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Schemes</a:t>
            </a:r>
            <a:r>
              <a:rPr lang="pt-PT" altLang="zh-TW" sz="675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pt-PT" altLang="zh-TW" sz="675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and</a:t>
            </a:r>
            <a:r>
              <a:rPr lang="pt-PT" altLang="zh-TW" sz="675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pt-PT" altLang="zh-TW" sz="675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Opportunities</a:t>
            </a:r>
            <a:r>
              <a:rPr lang="pt-PT" altLang="zh-TW" sz="675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 in </a:t>
            </a:r>
            <a:r>
              <a:rPr lang="pt-PT" altLang="zh-TW" sz="675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the</a:t>
            </a:r>
            <a:r>
              <a:rPr lang="pt-PT" altLang="zh-TW" sz="675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pt-PT" altLang="zh-TW" sz="675" b="1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Water</a:t>
            </a:r>
            <a:r>
              <a:rPr lang="pt-PT" altLang="zh-TW" sz="675" b="1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Sector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DCC53B1-7790-408C-AA97-2C2FE884DC4B}"/>
              </a:ext>
            </a:extLst>
          </p:cNvPr>
          <p:cNvSpPr txBox="1"/>
          <p:nvPr/>
        </p:nvSpPr>
        <p:spPr>
          <a:xfrm>
            <a:off x="5659733" y="400223"/>
            <a:ext cx="107753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PT" altLang="zh-TW" sz="6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Water</a:t>
            </a:r>
            <a:r>
              <a:rPr lang="pt-PT" altLang="zh-TW" sz="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pt-PT" altLang="zh-TW" sz="6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and</a:t>
            </a:r>
            <a:r>
              <a:rPr lang="pt-PT" altLang="zh-TW" sz="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pt-PT" altLang="zh-TW" sz="6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Energy</a:t>
            </a:r>
            <a:r>
              <a:rPr lang="pt-PT" altLang="zh-TW" sz="6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pt-PT" altLang="zh-TW" sz="6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Security</a:t>
            </a:r>
            <a:endParaRPr lang="pt-PT" altLang="zh-TW" sz="6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Google Shape;151;p24">
            <a:extLst>
              <a:ext uri="{FF2B5EF4-FFF2-40B4-BE49-F238E27FC236}">
                <a16:creationId xmlns:a16="http://schemas.microsoft.com/office/drawing/2014/main" id="{C16E3979-D39E-4B6B-B172-003C271C5660}"/>
              </a:ext>
            </a:extLst>
          </p:cNvPr>
          <p:cNvSpPr txBox="1">
            <a:spLocks/>
          </p:cNvSpPr>
          <p:nvPr/>
        </p:nvSpPr>
        <p:spPr>
          <a:xfrm>
            <a:off x="1994001" y="1083656"/>
            <a:ext cx="728325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defTabSz="685783">
              <a:defRPr/>
            </a:pPr>
            <a:r>
              <a:rPr lang="en" sz="2250" kern="0" dirty="0">
                <a:solidFill>
                  <a:srgbClr val="0E4078"/>
                </a:solidFill>
                <a:latin typeface="Myriad Pro" panose="020B0503030403020204" pitchFamily="34" charset="0"/>
              </a:rPr>
              <a:t>01</a:t>
            </a:r>
          </a:p>
        </p:txBody>
      </p:sp>
      <p:sp>
        <p:nvSpPr>
          <p:cNvPr id="25" name="Google Shape;152;p24">
            <a:extLst>
              <a:ext uri="{FF2B5EF4-FFF2-40B4-BE49-F238E27FC236}">
                <a16:creationId xmlns:a16="http://schemas.microsoft.com/office/drawing/2014/main" id="{0F569422-3F3E-47CF-8575-EB62DC2C79C7}"/>
              </a:ext>
            </a:extLst>
          </p:cNvPr>
          <p:cNvSpPr txBox="1">
            <a:spLocks/>
          </p:cNvSpPr>
          <p:nvPr/>
        </p:nvSpPr>
        <p:spPr>
          <a:xfrm>
            <a:off x="2828177" y="1078726"/>
            <a:ext cx="1009800" cy="3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defTabSz="685783">
              <a:defRPr/>
            </a:pPr>
            <a:r>
              <a:rPr lang="pt-PT" sz="1050" kern="0" dirty="0" err="1">
                <a:solidFill>
                  <a:srgbClr val="0E4078"/>
                </a:solidFill>
                <a:latin typeface="Myriad Pro" panose="020B0503030403020204" pitchFamily="34" charset="0"/>
              </a:rPr>
              <a:t>Introduction</a:t>
            </a:r>
            <a:endParaRPr lang="en-GB" sz="1050" kern="0" dirty="0">
              <a:solidFill>
                <a:srgbClr val="0E4078"/>
              </a:solidFill>
              <a:latin typeface="Myriad Pro" panose="020B0503030403020204" pitchFamily="34" charset="0"/>
            </a:endParaRPr>
          </a:p>
        </p:txBody>
      </p:sp>
      <p:sp>
        <p:nvSpPr>
          <p:cNvPr id="26" name="Google Shape;153;p24">
            <a:extLst>
              <a:ext uri="{FF2B5EF4-FFF2-40B4-BE49-F238E27FC236}">
                <a16:creationId xmlns:a16="http://schemas.microsoft.com/office/drawing/2014/main" id="{D585EC63-DB7F-4C62-81CF-D5FBF8B7A8EF}"/>
              </a:ext>
            </a:extLst>
          </p:cNvPr>
          <p:cNvSpPr txBox="1">
            <a:spLocks/>
          </p:cNvSpPr>
          <p:nvPr/>
        </p:nvSpPr>
        <p:spPr>
          <a:xfrm>
            <a:off x="2038899" y="2786282"/>
            <a:ext cx="728325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defTabSz="685783">
              <a:defRPr/>
            </a:pPr>
            <a:r>
              <a:rPr lang="en" sz="2250" kern="0" dirty="0">
                <a:solidFill>
                  <a:srgbClr val="0E4078"/>
                </a:solidFill>
                <a:latin typeface="Myriad Pro" panose="020B0503030403020204" pitchFamily="34" charset="0"/>
              </a:rPr>
              <a:t>03</a:t>
            </a:r>
          </a:p>
        </p:txBody>
      </p:sp>
      <p:sp>
        <p:nvSpPr>
          <p:cNvPr id="27" name="Google Shape;154;p24">
            <a:extLst>
              <a:ext uri="{FF2B5EF4-FFF2-40B4-BE49-F238E27FC236}">
                <a16:creationId xmlns:a16="http://schemas.microsoft.com/office/drawing/2014/main" id="{B8A1BF1B-9E81-4740-A36D-1AE61A4ECC7F}"/>
              </a:ext>
            </a:extLst>
          </p:cNvPr>
          <p:cNvSpPr txBox="1">
            <a:spLocks/>
          </p:cNvSpPr>
          <p:nvPr/>
        </p:nvSpPr>
        <p:spPr>
          <a:xfrm>
            <a:off x="1994001" y="1910819"/>
            <a:ext cx="728325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Josefin Sans"/>
              <a:buNone/>
              <a:defRPr sz="30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6676"/>
              </a:buClr>
              <a:buSzPts val="3000"/>
              <a:buFont typeface="Anton"/>
              <a:buNone/>
              <a:defRPr sz="3000" b="0" i="0" u="none" strike="noStrike" cap="none">
                <a:solidFill>
                  <a:srgbClr val="D16676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pPr defTabSz="685783">
              <a:defRPr/>
            </a:pPr>
            <a:r>
              <a:rPr lang="en" sz="2250" kern="0" dirty="0">
                <a:solidFill>
                  <a:srgbClr val="0E4078"/>
                </a:solidFill>
                <a:latin typeface="Myriad Pro" panose="020B0503030403020204" pitchFamily="34" charset="0"/>
              </a:rPr>
              <a:t>02</a:t>
            </a:r>
          </a:p>
        </p:txBody>
      </p:sp>
      <p:sp>
        <p:nvSpPr>
          <p:cNvPr id="29" name="Google Shape;158;p24">
            <a:extLst>
              <a:ext uri="{FF2B5EF4-FFF2-40B4-BE49-F238E27FC236}">
                <a16:creationId xmlns:a16="http://schemas.microsoft.com/office/drawing/2014/main" id="{ED897AEF-6592-4890-8DD3-DC940733E3FB}"/>
              </a:ext>
            </a:extLst>
          </p:cNvPr>
          <p:cNvSpPr txBox="1">
            <a:spLocks/>
          </p:cNvSpPr>
          <p:nvPr/>
        </p:nvSpPr>
        <p:spPr>
          <a:xfrm>
            <a:off x="2781204" y="2002342"/>
            <a:ext cx="1247148" cy="3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defTabSz="685783">
              <a:defRPr/>
            </a:pPr>
            <a:r>
              <a:rPr lang="pt-PT" sz="1050" kern="0" dirty="0" err="1">
                <a:solidFill>
                  <a:srgbClr val="0E4078"/>
                </a:solidFill>
                <a:latin typeface="Myriad Pro" panose="020B0503030403020204" pitchFamily="34" charset="0"/>
              </a:rPr>
              <a:t>Summary</a:t>
            </a:r>
            <a:r>
              <a:rPr lang="pt-PT" sz="1050" kern="0" dirty="0">
                <a:solidFill>
                  <a:srgbClr val="0E4078"/>
                </a:solidFill>
                <a:latin typeface="Myriad Pro" panose="020B0503030403020204" pitchFamily="34" charset="0"/>
              </a:rPr>
              <a:t> </a:t>
            </a:r>
            <a:r>
              <a:rPr lang="pt-PT" sz="1050" kern="0" dirty="0" err="1">
                <a:solidFill>
                  <a:srgbClr val="0E4078"/>
                </a:solidFill>
                <a:latin typeface="Myriad Pro" panose="020B0503030403020204" pitchFamily="34" charset="0"/>
              </a:rPr>
              <a:t>of</a:t>
            </a:r>
            <a:r>
              <a:rPr lang="pt-PT" sz="1050" kern="0" dirty="0">
                <a:solidFill>
                  <a:srgbClr val="0E4078"/>
                </a:solidFill>
                <a:latin typeface="Myriad Pro" panose="020B0503030403020204" pitchFamily="34" charset="0"/>
              </a:rPr>
              <a:t> </a:t>
            </a:r>
            <a:r>
              <a:rPr lang="pt-PT" sz="1050" kern="0" dirty="0" err="1">
                <a:solidFill>
                  <a:srgbClr val="0E4078"/>
                </a:solidFill>
                <a:latin typeface="Myriad Pro" panose="020B0503030403020204" pitchFamily="34" charset="0"/>
              </a:rPr>
              <a:t>Key</a:t>
            </a:r>
            <a:r>
              <a:rPr lang="pt-PT" sz="1050" kern="0" dirty="0">
                <a:solidFill>
                  <a:srgbClr val="0E4078"/>
                </a:solidFill>
                <a:latin typeface="Myriad Pro" panose="020B0503030403020204" pitchFamily="34" charset="0"/>
              </a:rPr>
              <a:t> </a:t>
            </a:r>
            <a:r>
              <a:rPr lang="pt-PT" sz="1050" kern="0" dirty="0" err="1">
                <a:solidFill>
                  <a:srgbClr val="0E4078"/>
                </a:solidFill>
                <a:latin typeface="Myriad Pro" panose="020B0503030403020204" pitchFamily="34" charset="0"/>
              </a:rPr>
              <a:t>Findings</a:t>
            </a:r>
            <a:endParaRPr lang="pt-PT" sz="1050" kern="0" dirty="0">
              <a:solidFill>
                <a:srgbClr val="0E4078"/>
              </a:solidFill>
              <a:latin typeface="Myriad Pro" panose="020B0503030403020204" pitchFamily="34" charset="0"/>
            </a:endParaRPr>
          </a:p>
        </p:txBody>
      </p:sp>
      <p:sp>
        <p:nvSpPr>
          <p:cNvPr id="30" name="Google Shape;159;p24">
            <a:extLst>
              <a:ext uri="{FF2B5EF4-FFF2-40B4-BE49-F238E27FC236}">
                <a16:creationId xmlns:a16="http://schemas.microsoft.com/office/drawing/2014/main" id="{41B9B3C0-4F47-489D-9849-EB8212B3EB65}"/>
              </a:ext>
            </a:extLst>
          </p:cNvPr>
          <p:cNvSpPr txBox="1">
            <a:spLocks/>
          </p:cNvSpPr>
          <p:nvPr/>
        </p:nvSpPr>
        <p:spPr>
          <a:xfrm>
            <a:off x="2828177" y="2786282"/>
            <a:ext cx="1009800" cy="3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ans"/>
              <a:buNone/>
              <a:defRPr sz="1200" b="1" i="0" u="none" strike="noStrike" cap="none">
                <a:solidFill>
                  <a:srgbClr val="434343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defTabSz="685783">
              <a:defRPr/>
            </a:pPr>
            <a:r>
              <a:rPr lang="pt-PT" sz="1050" kern="0" dirty="0" err="1">
                <a:solidFill>
                  <a:srgbClr val="0E4078"/>
                </a:solidFill>
                <a:latin typeface="Myriad Pro" panose="020B0503030403020204" pitchFamily="34" charset="0"/>
              </a:rPr>
              <a:t>Next</a:t>
            </a:r>
            <a:r>
              <a:rPr lang="pt-PT" sz="1050" kern="0" dirty="0">
                <a:solidFill>
                  <a:srgbClr val="0E4078"/>
                </a:solidFill>
                <a:latin typeface="Myriad Pro" panose="020B0503030403020204" pitchFamily="34" charset="0"/>
              </a:rPr>
              <a:t> Steps</a:t>
            </a:r>
          </a:p>
        </p:txBody>
      </p:sp>
      <p:sp>
        <p:nvSpPr>
          <p:cNvPr id="33" name="Google Shape;165;p24">
            <a:extLst>
              <a:ext uri="{FF2B5EF4-FFF2-40B4-BE49-F238E27FC236}">
                <a16:creationId xmlns:a16="http://schemas.microsoft.com/office/drawing/2014/main" id="{8E4254EF-36E9-4219-88EE-D16EB546071E}"/>
              </a:ext>
            </a:extLst>
          </p:cNvPr>
          <p:cNvSpPr txBox="1">
            <a:spLocks/>
          </p:cNvSpPr>
          <p:nvPr/>
        </p:nvSpPr>
        <p:spPr>
          <a:xfrm>
            <a:off x="2767224" y="2081662"/>
            <a:ext cx="1160551" cy="3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 defTabSz="685783">
              <a:defRPr/>
            </a:pPr>
            <a:endParaRPr lang="en-GB" sz="825" kern="0" dirty="0">
              <a:solidFill>
                <a:srgbClr val="0E4078"/>
              </a:solidFill>
              <a:latin typeface="Myriad Pro" panose="020B0503030403020204" pitchFamily="34" charset="0"/>
            </a:endParaRPr>
          </a:p>
        </p:txBody>
      </p:sp>
      <p:sp>
        <p:nvSpPr>
          <p:cNvPr id="34" name="Google Shape;166;p24">
            <a:extLst>
              <a:ext uri="{FF2B5EF4-FFF2-40B4-BE49-F238E27FC236}">
                <a16:creationId xmlns:a16="http://schemas.microsoft.com/office/drawing/2014/main" id="{E5B8AC9D-40DB-4C8E-ABB5-DAF2693A3353}"/>
              </a:ext>
            </a:extLst>
          </p:cNvPr>
          <p:cNvSpPr txBox="1">
            <a:spLocks/>
          </p:cNvSpPr>
          <p:nvPr/>
        </p:nvSpPr>
        <p:spPr>
          <a:xfrm>
            <a:off x="2774855" y="3162434"/>
            <a:ext cx="1160550" cy="3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 defTabSz="685783">
              <a:defRPr/>
            </a:pPr>
            <a:endParaRPr lang="en-GB" sz="825" kern="0" dirty="0">
              <a:solidFill>
                <a:srgbClr val="0E4078"/>
              </a:solidFill>
              <a:latin typeface="Myriad Pro" panose="020B0503030403020204" pitchFamily="34" charset="0"/>
            </a:endParaRPr>
          </a:p>
        </p:txBody>
      </p:sp>
      <p:sp>
        <p:nvSpPr>
          <p:cNvPr id="35" name="Google Shape;167;p24">
            <a:extLst>
              <a:ext uri="{FF2B5EF4-FFF2-40B4-BE49-F238E27FC236}">
                <a16:creationId xmlns:a16="http://schemas.microsoft.com/office/drawing/2014/main" id="{F1AD1748-B3D8-4BF7-A726-B567BD26F720}"/>
              </a:ext>
            </a:extLst>
          </p:cNvPr>
          <p:cNvSpPr txBox="1">
            <a:spLocks/>
          </p:cNvSpPr>
          <p:nvPr/>
        </p:nvSpPr>
        <p:spPr>
          <a:xfrm>
            <a:off x="3951209" y="2851005"/>
            <a:ext cx="1160550" cy="37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 defTabSz="685783">
              <a:defRPr/>
            </a:pPr>
            <a:endParaRPr lang="en-GB" sz="825" kern="0" dirty="0">
              <a:solidFill>
                <a:srgbClr val="0E4078"/>
              </a:solidFill>
              <a:latin typeface="Myriad Pro" panose="020B0503030403020204" pitchFamily="34" charset="0"/>
            </a:endParaRPr>
          </a:p>
        </p:txBody>
      </p:sp>
      <p:sp>
        <p:nvSpPr>
          <p:cNvPr id="19" name="Google Shape;165;p24">
            <a:extLst>
              <a:ext uri="{FF2B5EF4-FFF2-40B4-BE49-F238E27FC236}">
                <a16:creationId xmlns:a16="http://schemas.microsoft.com/office/drawing/2014/main" id="{1E46BC12-6349-4CA6-96DE-4862B58E2EA5}"/>
              </a:ext>
            </a:extLst>
          </p:cNvPr>
          <p:cNvSpPr txBox="1">
            <a:spLocks/>
          </p:cNvSpPr>
          <p:nvPr/>
        </p:nvSpPr>
        <p:spPr>
          <a:xfrm>
            <a:off x="182356" y="2539067"/>
            <a:ext cx="1618616" cy="789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Josefin Slab"/>
              <a:buNone/>
              <a:defRPr sz="1100" b="0" i="0" u="none" strike="noStrike" cap="none">
                <a:solidFill>
                  <a:srgbClr val="434343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 defTabSz="685783">
              <a:lnSpc>
                <a:spcPct val="150000"/>
              </a:lnSpc>
              <a:defRPr/>
            </a:pPr>
            <a:endParaRPr lang="en-GB" sz="788" kern="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E6192694-1173-41E2-A29E-869D1F92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4789" y="4526625"/>
            <a:ext cx="154305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3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058014" y="311276"/>
            <a:ext cx="211296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03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Next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Steps</a:t>
            </a:r>
          </a:p>
        </p:txBody>
      </p:sp>
      <p:grpSp>
        <p:nvGrpSpPr>
          <p:cNvPr id="9" name="Ryhmä 1">
            <a:extLst>
              <a:ext uri="{FF2B5EF4-FFF2-40B4-BE49-F238E27FC236}">
                <a16:creationId xmlns:a16="http://schemas.microsoft.com/office/drawing/2014/main" id="{50DBE146-18BD-4723-96CE-08368EC824E4}"/>
              </a:ext>
            </a:extLst>
          </p:cNvPr>
          <p:cNvGrpSpPr/>
          <p:nvPr/>
        </p:nvGrpSpPr>
        <p:grpSpPr>
          <a:xfrm>
            <a:off x="34714" y="1455228"/>
            <a:ext cx="2335963" cy="1746960"/>
            <a:chOff x="7505267" y="2161661"/>
            <a:chExt cx="3546231" cy="2543907"/>
          </a:xfrm>
        </p:grpSpPr>
        <p:sp>
          <p:nvSpPr>
            <p:cNvPr id="10" name="Tekstiruutu 7">
              <a:extLst>
                <a:ext uri="{FF2B5EF4-FFF2-40B4-BE49-F238E27FC236}">
                  <a16:creationId xmlns:a16="http://schemas.microsoft.com/office/drawing/2014/main" id="{2C126D79-69EE-477C-953B-74EC9AEC328B}"/>
                </a:ext>
              </a:extLst>
            </p:cNvPr>
            <p:cNvSpPr txBox="1"/>
            <p:nvPr/>
          </p:nvSpPr>
          <p:spPr>
            <a:xfrm>
              <a:off x="7505267" y="3991921"/>
              <a:ext cx="3546231" cy="58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000" b="1" dirty="0">
                  <a:solidFill>
                    <a:srgbClr val="00355A"/>
                  </a:solidFill>
                </a:rPr>
                <a:t>Application</a:t>
              </a:r>
            </a:p>
          </p:txBody>
        </p:sp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DB385863-B9AA-4A79-9D79-2714DCEAB68E}"/>
                </a:ext>
              </a:extLst>
            </p:cNvPr>
            <p:cNvSpPr/>
            <p:nvPr/>
          </p:nvSpPr>
          <p:spPr>
            <a:xfrm>
              <a:off x="8229600" y="2161661"/>
              <a:ext cx="2086708" cy="2543907"/>
            </a:xfrm>
            <a:prstGeom prst="rect">
              <a:avLst/>
            </a:prstGeom>
            <a:noFill/>
            <a:ln w="76200">
              <a:solidFill>
                <a:srgbClr val="0035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ln w="57150">
                  <a:solidFill>
                    <a:schemeClr val="tx1"/>
                  </a:solidFill>
                </a:ln>
                <a:solidFill>
                  <a:srgbClr val="00355A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3B03E2-68B9-4759-8CB7-99B1B231B6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40471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 descr="Job Application Transparent Icon. Job Application Symbol Design Stock  Vector - Illustration of work, employment: 130311830">
            <a:extLst>
              <a:ext uri="{FF2B5EF4-FFF2-40B4-BE49-F238E27FC236}">
                <a16:creationId xmlns:a16="http://schemas.microsoft.com/office/drawing/2014/main" id="{061A2ECB-58FD-49F0-8D92-C7F26E6FC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750" y1="37875" x2="38750" y2="37875"/>
                        <a14:foregroundMark x1="48375" y1="36000" x2="48375" y2="36000"/>
                        <a14:foregroundMark x1="50375" y1="41625" x2="50375" y2="41625"/>
                        <a14:foregroundMark x1="46625" y1="55125" x2="46625" y2="55125"/>
                        <a14:foregroundMark x1="47000" y1="60125" x2="47000" y2="60125"/>
                        <a14:foregroundMark x1="68000" y1="57125" x2="68000" y2="57125"/>
                        <a14:foregroundMark x1="36625" y1="51375" x2="36625" y2="51375"/>
                        <a14:foregroundMark x1="36625" y1="51375" x2="36625" y2="51375"/>
                        <a14:backgroundMark x1="36250" y1="51500" x2="36250" y2="51500"/>
                        <a14:backgroundMark x1="37000" y1="51375" x2="37000" y2="51375"/>
                        <a14:backgroundMark x1="36625" y1="51625" x2="36625" y2="51625"/>
                        <a14:backgroundMark x1="36500" y1="51500" x2="36500" y2="51500"/>
                        <a14:backgroundMark x1="36500" y1="51375" x2="36500" y2="51375"/>
                        <a14:backgroundMark x1="36750" y1="51250" x2="36750" y2="51250"/>
                        <a14:backgroundMark x1="36625" y1="51500" x2="36625" y2="5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68" y="1374669"/>
            <a:ext cx="1593004" cy="15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85120E-CD96-4200-80E9-3FDDB603B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766" y="0"/>
            <a:ext cx="4476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46E1E648-4263-4B2F-AA23-462ADB5A8C8F}"/>
              </a:ext>
            </a:extLst>
          </p:cNvPr>
          <p:cNvGrpSpPr/>
          <p:nvPr/>
        </p:nvGrpSpPr>
        <p:grpSpPr>
          <a:xfrm>
            <a:off x="2029437" y="3477785"/>
            <a:ext cx="3060383" cy="880110"/>
            <a:chOff x="2563329" y="3118450"/>
            <a:chExt cx="4080510" cy="1173480"/>
          </a:xfrm>
        </p:grpSpPr>
        <p:sp>
          <p:nvSpPr>
            <p:cNvPr id="2" name="Tekstiruutu 12">
              <a:extLst>
                <a:ext uri="{FF2B5EF4-FFF2-40B4-BE49-F238E27FC236}">
                  <a16:creationId xmlns:a16="http://schemas.microsoft.com/office/drawing/2014/main" id="{3098114A-6E8A-45A5-A84D-6204A88CF2F9}"/>
                </a:ext>
              </a:extLst>
            </p:cNvPr>
            <p:cNvSpPr txBox="1"/>
            <p:nvPr/>
          </p:nvSpPr>
          <p:spPr>
            <a:xfrm>
              <a:off x="2563329" y="3118450"/>
              <a:ext cx="4080510" cy="11734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Twitter </a:t>
              </a:r>
              <a:r>
                <a:rPr lang="en-US" sz="105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@ChinaEUwater</a:t>
              </a:r>
              <a:endParaRPr lang="pt-PT" sz="82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pt-PT" sz="82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US" sz="1050" b="1" dirty="0">
                  <a:solidFill>
                    <a:srgbClr val="FFFFFF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#CEWP     www.cewp.eu     cewp.mwr.gov.cn</a:t>
              </a:r>
              <a:endParaRPr lang="pt-PT" sz="82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Kuva 4">
              <a:extLst>
                <a:ext uri="{FF2B5EF4-FFF2-40B4-BE49-F238E27FC236}">
                  <a16:creationId xmlns:a16="http://schemas.microsoft.com/office/drawing/2014/main" id="{76436CBD-0C6A-4AF3-9009-C2A6E6BC633F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79777" y="3178747"/>
              <a:ext cx="232465" cy="187581"/>
            </a:xfrm>
            <a:prstGeom prst="rect">
              <a:avLst/>
            </a:prstGeom>
          </p:spPr>
        </p:pic>
      </p:grpSp>
      <p:sp>
        <p:nvSpPr>
          <p:cNvPr id="4" name="Tekstiruutu 13">
            <a:extLst>
              <a:ext uri="{FF2B5EF4-FFF2-40B4-BE49-F238E27FC236}">
                <a16:creationId xmlns:a16="http://schemas.microsoft.com/office/drawing/2014/main" id="{52328C24-516D-47B6-8B84-1CBA8FD6A247}"/>
              </a:ext>
            </a:extLst>
          </p:cNvPr>
          <p:cNvSpPr txBox="1"/>
          <p:nvPr/>
        </p:nvSpPr>
        <p:spPr>
          <a:xfrm>
            <a:off x="1489182" y="4691583"/>
            <a:ext cx="3879636" cy="36642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675" dirty="0">
                <a:solidFill>
                  <a:srgbClr val="FFFF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This action is co-funded by the European Union and P.R. China. The project partners are solely responsible for the contents, which do not necessarily reflect the views of the funding parties.</a:t>
            </a:r>
            <a:endParaRPr lang="pt-PT" sz="675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25C6CF-0CCE-4D12-8555-AD97752BDA8E}"/>
              </a:ext>
            </a:extLst>
          </p:cNvPr>
          <p:cNvSpPr txBox="1"/>
          <p:nvPr/>
        </p:nvSpPr>
        <p:spPr>
          <a:xfrm>
            <a:off x="864555" y="2000211"/>
            <a:ext cx="6994358" cy="1938992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GB" sz="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</a:t>
            </a:r>
            <a:r>
              <a:rPr lang="en-GB" sz="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Sara Medina – Member of Board of SPI 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saramedina@spi.pt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WeChat ID: tennis18sara</a:t>
            </a:r>
          </a:p>
          <a:p>
            <a:endParaRPr lang="en-GB" sz="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sz="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</a:t>
            </a:r>
            <a:r>
              <a:rPr lang="en-GB" sz="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Ana Mendes – University of Evora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aimendes@uevora.pt</a:t>
            </a:r>
          </a:p>
          <a:p>
            <a:endParaRPr lang="en-GB" sz="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sz="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Richard Deng – Chief Representative of SPI China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richarddeng@spi-china.cn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WeChat ID: </a:t>
            </a:r>
            <a:r>
              <a:rPr lang="en-GB" sz="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letswine</a:t>
            </a:r>
            <a:endParaRPr lang="en-GB" sz="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sz="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sz="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sz="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sz="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sz="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sz="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Igor Kosic – International Consultant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igorkosic@spi.pt</a:t>
            </a:r>
          </a:p>
          <a:p>
            <a:endParaRPr lang="en-GB" sz="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sz="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Johnny Pan – International Consultant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johnnypan@spi-china.cn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WeChat ID:johnnypan119</a:t>
            </a:r>
          </a:p>
          <a:p>
            <a:endParaRPr lang="en-GB" sz="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sz="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Xinting</a:t>
            </a:r>
            <a:r>
              <a:rPr lang="en-GB" sz="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Shao – International Consultant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xintingshao@spi-china.cn</a:t>
            </a:r>
          </a:p>
          <a:p>
            <a:r>
              <a:rPr lang="en-GB" sz="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WeChat ID: xintingshao </a:t>
            </a:r>
            <a:endParaRPr lang="en-US" sz="800" dirty="0"/>
          </a:p>
          <a:p>
            <a:endParaRPr lang="en-GB" sz="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GB" sz="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87AE51-36BB-442D-88E2-6EA03A4648A3}"/>
              </a:ext>
            </a:extLst>
          </p:cNvPr>
          <p:cNvSpPr txBox="1"/>
          <p:nvPr/>
        </p:nvSpPr>
        <p:spPr>
          <a:xfrm>
            <a:off x="1489182" y="801372"/>
            <a:ext cx="3930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Thank you!</a:t>
            </a:r>
          </a:p>
          <a:p>
            <a:endParaRPr lang="en-GB" sz="1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www.spieurope</a:t>
            </a:r>
            <a:r>
              <a:rPr lang="en-GB" sz="1800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.eu</a:t>
            </a:r>
            <a:r>
              <a:rPr lang="en-GB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29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211296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01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Introduction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DB4DBD0-C2CF-41F8-A5DB-5668F4FCF44B}"/>
              </a:ext>
            </a:extLst>
          </p:cNvPr>
          <p:cNvSpPr txBox="1">
            <a:spLocks/>
          </p:cNvSpPr>
          <p:nvPr/>
        </p:nvSpPr>
        <p:spPr>
          <a:xfrm>
            <a:off x="695318" y="2687609"/>
            <a:ext cx="5640860" cy="18202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defTabSz="6858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Overview of the Research Landscape in Europe and China</a:t>
            </a:r>
          </a:p>
          <a:p>
            <a:pPr marL="214313" indent="-214313" defTabSz="685800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Overview of the Water Sector in Europe and China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Research and innovation water project trends in Europe and China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Cooperation research needs and gaps in key areas between Europe and China per research theme</a:t>
            </a: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Recommendations on future cooperation</a:t>
            </a:r>
            <a:endParaRPr lang="en-GB" sz="11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B81B61F-8CF3-40C9-9C9C-F694074AC56A}"/>
              </a:ext>
            </a:extLst>
          </p:cNvPr>
          <p:cNvSpPr txBox="1">
            <a:spLocks/>
          </p:cNvSpPr>
          <p:nvPr/>
        </p:nvSpPr>
        <p:spPr>
          <a:xfrm>
            <a:off x="681603" y="1212231"/>
            <a:ext cx="5634010" cy="10270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Explore water-related issues</a:t>
            </a:r>
            <a:r>
              <a:rPr lang="bs-Latn-BA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sz="1100" dirty="0">
                <a:solidFill>
                  <a:schemeClr val="tx1"/>
                </a:solidFill>
              </a:rPr>
              <a:t>of common interest</a:t>
            </a:r>
            <a:r>
              <a:rPr lang="en-US" sz="1100" dirty="0">
                <a:solidFill>
                  <a:srgbClr val="FF0000"/>
                </a:solidFill>
              </a:rPr>
              <a:t> 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in research and funding between Europe and China. </a:t>
            </a:r>
          </a:p>
          <a:p>
            <a:pPr marL="214313" indent="-214313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Contribute to the alignment of funding opportunities for business, research and innovation between Europe and China in the Water sector.</a:t>
            </a:r>
            <a:endParaRPr lang="en-GB" sz="11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98B171-D6DD-4FF3-85C9-7E960B93DD3F}"/>
              </a:ext>
            </a:extLst>
          </p:cNvPr>
          <p:cNvSpPr/>
          <p:nvPr/>
        </p:nvSpPr>
        <p:spPr>
          <a:xfrm>
            <a:off x="609415" y="846478"/>
            <a:ext cx="16129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 of the Study</a:t>
            </a:r>
            <a:endParaRPr lang="en-US" sz="16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95426E-E30D-4411-BC62-07FDA1E36B04}"/>
              </a:ext>
            </a:extLst>
          </p:cNvPr>
          <p:cNvSpPr/>
          <p:nvPr/>
        </p:nvSpPr>
        <p:spPr>
          <a:xfrm>
            <a:off x="609415" y="2314886"/>
            <a:ext cx="2031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Contents of the Study</a:t>
            </a:r>
            <a:endParaRPr lang="en-US" sz="16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0F33BB-B7EE-4F49-A898-E18A30D13023}"/>
              </a:ext>
            </a:extLst>
          </p:cNvPr>
          <p:cNvCxnSpPr>
            <a:cxnSpLocks/>
          </p:cNvCxnSpPr>
          <p:nvPr/>
        </p:nvCxnSpPr>
        <p:spPr>
          <a:xfrm>
            <a:off x="681603" y="1196400"/>
            <a:ext cx="5634010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73CCBD-9A2A-4A50-B0C9-7864B0CC5000}"/>
              </a:ext>
            </a:extLst>
          </p:cNvPr>
          <p:cNvCxnSpPr>
            <a:cxnSpLocks/>
          </p:cNvCxnSpPr>
          <p:nvPr/>
        </p:nvCxnSpPr>
        <p:spPr>
          <a:xfrm>
            <a:off x="695318" y="2664809"/>
            <a:ext cx="5634010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37B79-930C-4A6C-A302-5EB4E787DA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16408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0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211296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01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Introduction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22E56A-21A8-496F-9606-2C48267BD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429000" y="876769"/>
            <a:ext cx="2757369" cy="3663147"/>
          </a:xfrm>
          <a:prstGeom prst="rect">
            <a:avLst/>
          </a:prstGeom>
          <a:ln>
            <a:solidFill>
              <a:srgbClr val="0E4078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2B5F8B-8F21-4C50-8601-C2EB92E49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55" y="876769"/>
            <a:ext cx="2775112" cy="3663147"/>
          </a:xfrm>
          <a:prstGeom prst="rect">
            <a:avLst/>
          </a:prstGeom>
          <a:ln>
            <a:solidFill>
              <a:srgbClr val="0E4078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E3F4E8-0B52-4705-82A2-65D6A37F84C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16408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311D78A-D412-48C8-AB76-D9DE84317004}"/>
              </a:ext>
            </a:extLst>
          </p:cNvPr>
          <p:cNvSpPr txBox="1">
            <a:spLocks/>
          </p:cNvSpPr>
          <p:nvPr/>
        </p:nvSpPr>
        <p:spPr>
          <a:xfrm>
            <a:off x="2172732" y="772025"/>
            <a:ext cx="4205329" cy="38240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A sample of more than 250 water-related R&amp;I projects funded under FP7, H2020, and NSFC </a:t>
            </a:r>
            <a:r>
              <a:rPr lang="en-US" sz="1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programmes</a:t>
            </a: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was examined and analyzed, including EU-China collaborative projects under FP7 and H2020.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Of more than 250 identified project, 75 projects are related to Water and Energy Security research theme</a:t>
            </a:r>
            <a:endParaRPr lang="en-US" sz="800" b="1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Search on Chinese National Knowledge Infrastructure database, </a:t>
            </a:r>
            <a:r>
              <a:rPr lang="en-US" sz="1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ScienceNet</a:t>
            </a: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and CORDIS database for each of the four themes 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using the following key words: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Water Management and Ecological Security: ‘Water Management </a:t>
            </a:r>
            <a:r>
              <a:rPr lang="en-US" sz="1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Ecolog</a:t>
            </a: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’;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Rural Water and Food Security: ‘Rural Water Food’;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Water and </a:t>
            </a:r>
            <a:r>
              <a:rPr lang="en-US" sz="1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Urbanisation</a:t>
            </a: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: ‘Water </a:t>
            </a:r>
            <a:r>
              <a:rPr lang="en-US" sz="1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Urbanisation</a:t>
            </a:r>
            <a:r>
              <a:rPr lang="en-US" sz="1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’;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1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Water and Energy Security: ‘Water Energy’.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1FF49D-AEEC-46F3-A636-1D8C09DF1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8" y="2417366"/>
            <a:ext cx="1708228" cy="3644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17503D-F737-4B43-8108-8AE0C12AA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088" y="2958971"/>
            <a:ext cx="887516" cy="353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0C5395-0B2D-410E-8D61-2DC616553B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88" y="2960647"/>
            <a:ext cx="828935" cy="35367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3C8C36E-DF57-43CF-8C76-4C3AFEFB57E3}"/>
              </a:ext>
            </a:extLst>
          </p:cNvPr>
          <p:cNvCxnSpPr>
            <a:cxnSpLocks/>
          </p:cNvCxnSpPr>
          <p:nvPr/>
        </p:nvCxnSpPr>
        <p:spPr>
          <a:xfrm>
            <a:off x="219475" y="1620464"/>
            <a:ext cx="1681129" cy="0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72C6E8B-1C73-4993-A0F1-5B508AC67AD8}"/>
              </a:ext>
            </a:extLst>
          </p:cNvPr>
          <p:cNvSpPr/>
          <p:nvPr/>
        </p:nvSpPr>
        <p:spPr>
          <a:xfrm>
            <a:off x="158284" y="1000516"/>
            <a:ext cx="1568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Methodological </a:t>
            </a:r>
          </a:p>
          <a:p>
            <a: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endParaRPr lang="en-US" sz="16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4D494E-636F-4A75-B9F2-51530D98F8A8}"/>
              </a:ext>
            </a:extLst>
          </p:cNvPr>
          <p:cNvCxnSpPr>
            <a:cxnSpLocks/>
          </p:cNvCxnSpPr>
          <p:nvPr/>
        </p:nvCxnSpPr>
        <p:spPr>
          <a:xfrm>
            <a:off x="2172732" y="4596063"/>
            <a:ext cx="4195626" cy="0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96A1C1-7010-44B5-A8CA-CB7E34CDFE40}"/>
              </a:ext>
            </a:extLst>
          </p:cNvPr>
          <p:cNvCxnSpPr>
            <a:cxnSpLocks/>
          </p:cNvCxnSpPr>
          <p:nvPr/>
        </p:nvCxnSpPr>
        <p:spPr>
          <a:xfrm>
            <a:off x="219475" y="4596063"/>
            <a:ext cx="1681129" cy="0"/>
          </a:xfrm>
          <a:prstGeom prst="line">
            <a:avLst/>
          </a:prstGeom>
          <a:ln w="28575">
            <a:solidFill>
              <a:srgbClr val="0E4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7">
            <a:extLst>
              <a:ext uri="{FF2B5EF4-FFF2-40B4-BE49-F238E27FC236}">
                <a16:creationId xmlns:a16="http://schemas.microsoft.com/office/drawing/2014/main" id="{77361756-EC36-4D4F-85E6-1BCA6C4879B8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211296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01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Introduction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E26E-999A-4756-A1A8-6014049CF1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16408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321644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7DD66-C06E-4C17-8546-9CE61B0D90CF}"/>
              </a:ext>
            </a:extLst>
          </p:cNvPr>
          <p:cNvSpPr/>
          <p:nvPr/>
        </p:nvSpPr>
        <p:spPr>
          <a:xfrm>
            <a:off x="1970438" y="815387"/>
            <a:ext cx="4648448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The number of projects supported in this field is 2% higher under H2020, with the budget allocated in H2020 in this field of expertise being around 24% superior as compared to FP7 (Figures 1 and 2)</a:t>
            </a:r>
          </a:p>
          <a:p>
            <a:pPr algn="just" defTabSz="342900"/>
            <a:endParaRPr lang="en-US" sz="1200" dirty="0">
              <a:solidFill>
                <a:srgbClr val="171616"/>
              </a:solidFill>
              <a:latin typeface="Calibri" panose="020F0502020204030204"/>
            </a:endParaRP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Average EU contribution per project was 80% of the total budget.</a:t>
            </a:r>
          </a:p>
          <a:p>
            <a:pPr algn="just" defTabSz="342900"/>
            <a:endParaRPr lang="en-US" sz="1200" dirty="0">
              <a:solidFill>
                <a:srgbClr val="171616"/>
              </a:solidFill>
              <a:latin typeface="Calibri" panose="020F0502020204030204"/>
            </a:endParaRP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The average duration of the project was 36 months.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E8567D-78F6-4AF4-8179-305D4718F7A9}"/>
              </a:ext>
            </a:extLst>
          </p:cNvPr>
          <p:cNvSpPr txBox="1"/>
          <p:nvPr/>
        </p:nvSpPr>
        <p:spPr>
          <a:xfrm>
            <a:off x="358213" y="4294294"/>
            <a:ext cx="32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1: </a:t>
            </a:r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Number of Projects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D944D2-1423-41B8-A8AD-9B8CB7894E62}"/>
              </a:ext>
            </a:extLst>
          </p:cNvPr>
          <p:cNvCxnSpPr/>
          <p:nvPr/>
        </p:nvCxnSpPr>
        <p:spPr>
          <a:xfrm>
            <a:off x="339218" y="2204418"/>
            <a:ext cx="1486778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14C10-588F-453C-B96F-2DB63EABF5D2}"/>
              </a:ext>
            </a:extLst>
          </p:cNvPr>
          <p:cNvCxnSpPr/>
          <p:nvPr/>
        </p:nvCxnSpPr>
        <p:spPr>
          <a:xfrm>
            <a:off x="1963223" y="2200382"/>
            <a:ext cx="4655663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9">
            <a:extLst>
              <a:ext uri="{FF2B5EF4-FFF2-40B4-BE49-F238E27FC236}">
                <a16:creationId xmlns:a16="http://schemas.microsoft.com/office/drawing/2014/main" id="{AD5F1FB2-1288-42BC-96C0-0DB1190BC087}"/>
              </a:ext>
            </a:extLst>
          </p:cNvPr>
          <p:cNvSpPr txBox="1">
            <a:spLocks/>
          </p:cNvSpPr>
          <p:nvPr/>
        </p:nvSpPr>
        <p:spPr>
          <a:xfrm>
            <a:off x="289340" y="565925"/>
            <a:ext cx="1586535" cy="3107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H2020 and FP7</a:t>
            </a:r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 trends</a:t>
            </a:r>
          </a:p>
          <a:p>
            <a:pPr algn="ctr"/>
            <a:b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and Energy Security</a:t>
            </a:r>
            <a:b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F5B71-2A82-4C01-A01D-D79A2CD529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16408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AB99041-D586-4B4B-8A07-6F9D37586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9524751"/>
              </p:ext>
            </p:extLst>
          </p:nvPr>
        </p:nvGraphicFramePr>
        <p:xfrm>
          <a:off x="694405" y="2397898"/>
          <a:ext cx="2552065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61FDC77-FC87-494E-9F26-2E275C01DE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426911"/>
              </p:ext>
            </p:extLst>
          </p:nvPr>
        </p:nvGraphicFramePr>
        <p:xfrm>
          <a:off x="3611532" y="2397898"/>
          <a:ext cx="2552065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C9E1F70-3661-49E1-BF02-7FCF9A15C656}"/>
              </a:ext>
            </a:extLst>
          </p:cNvPr>
          <p:cNvSpPr txBox="1"/>
          <p:nvPr/>
        </p:nvSpPr>
        <p:spPr>
          <a:xfrm>
            <a:off x="3275334" y="4294294"/>
            <a:ext cx="32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2: </a:t>
            </a:r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EU Contribution</a:t>
            </a:r>
          </a:p>
        </p:txBody>
      </p:sp>
    </p:spTree>
    <p:extLst>
      <p:ext uri="{BB962C8B-B14F-4D97-AF65-F5344CB8AC3E}">
        <p14:creationId xmlns:p14="http://schemas.microsoft.com/office/powerpoint/2010/main" val="41384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321644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7DD66-C06E-4C17-8546-9CE61B0D90CF}"/>
              </a:ext>
            </a:extLst>
          </p:cNvPr>
          <p:cNvSpPr/>
          <p:nvPr/>
        </p:nvSpPr>
        <p:spPr>
          <a:xfrm>
            <a:off x="1970438" y="815387"/>
            <a:ext cx="483676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Most frequent topic was H2020-WATER-2015-two-stage: </a:t>
            </a:r>
            <a:r>
              <a:rPr lang="en-US" sz="1200" b="1" dirty="0">
                <a:solidFill>
                  <a:srgbClr val="171616"/>
                </a:solidFill>
                <a:latin typeface="Calibri" panose="020F0502020204030204"/>
              </a:rPr>
              <a:t>Water Innovation: Boosting its value for Europe </a:t>
            </a: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(6 projects)</a:t>
            </a: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From the identified H2020 and FP7 projects, the highest project average funding was related to the Water and </a:t>
            </a:r>
            <a:r>
              <a:rPr lang="en-US" sz="1200" dirty="0" err="1">
                <a:solidFill>
                  <a:srgbClr val="171616"/>
                </a:solidFill>
                <a:latin typeface="Calibri" panose="020F0502020204030204"/>
              </a:rPr>
              <a:t>Urbanisation</a:t>
            </a:r>
            <a:r>
              <a:rPr lang="en-US" sz="1200" dirty="0">
                <a:solidFill>
                  <a:srgbClr val="171616"/>
                </a:solidFill>
                <a:latin typeface="Calibri" panose="020F0502020204030204"/>
              </a:rPr>
              <a:t> and the Water Management and Ecological Security research themes (Figure 3). </a:t>
            </a:r>
          </a:p>
          <a:p>
            <a:pPr algn="just" defTabSz="342900"/>
            <a:endParaRPr lang="en-US" sz="1200" dirty="0">
              <a:solidFill>
                <a:srgbClr val="171616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E8567D-78F6-4AF4-8179-305D4718F7A9}"/>
              </a:ext>
            </a:extLst>
          </p:cNvPr>
          <p:cNvSpPr txBox="1"/>
          <p:nvPr/>
        </p:nvSpPr>
        <p:spPr>
          <a:xfrm>
            <a:off x="2399240" y="4239110"/>
            <a:ext cx="32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3: </a:t>
            </a:r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Average EU project value per focus area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D944D2-1423-41B8-A8AD-9B8CB7894E62}"/>
              </a:ext>
            </a:extLst>
          </p:cNvPr>
          <p:cNvCxnSpPr/>
          <p:nvPr/>
        </p:nvCxnSpPr>
        <p:spPr>
          <a:xfrm>
            <a:off x="358213" y="2034552"/>
            <a:ext cx="1486778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14C10-588F-453C-B96F-2DB63EABF5D2}"/>
              </a:ext>
            </a:extLst>
          </p:cNvPr>
          <p:cNvCxnSpPr>
            <a:cxnSpLocks/>
          </p:cNvCxnSpPr>
          <p:nvPr/>
        </p:nvCxnSpPr>
        <p:spPr>
          <a:xfrm>
            <a:off x="1963223" y="2034552"/>
            <a:ext cx="4843977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4474F25-A2C1-49CA-84B6-3F06BF103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222" y="2262369"/>
            <a:ext cx="4096491" cy="1881352"/>
          </a:xfrm>
          <a:prstGeom prst="rect">
            <a:avLst/>
          </a:prstGeom>
        </p:spPr>
      </p:pic>
      <p:sp>
        <p:nvSpPr>
          <p:cNvPr id="12" name="Título 9">
            <a:extLst>
              <a:ext uri="{FF2B5EF4-FFF2-40B4-BE49-F238E27FC236}">
                <a16:creationId xmlns:a16="http://schemas.microsoft.com/office/drawing/2014/main" id="{AD5F1FB2-1288-42BC-96C0-0DB1190BC087}"/>
              </a:ext>
            </a:extLst>
          </p:cNvPr>
          <p:cNvSpPr txBox="1">
            <a:spLocks/>
          </p:cNvSpPr>
          <p:nvPr/>
        </p:nvSpPr>
        <p:spPr>
          <a:xfrm>
            <a:off x="289340" y="586758"/>
            <a:ext cx="1586535" cy="3107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H2020 and FP7</a:t>
            </a:r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 trends</a:t>
            </a:r>
          </a:p>
          <a:p>
            <a:pPr algn="ctr"/>
            <a:b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and Energy Security</a:t>
            </a:r>
            <a:b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F5B71-2A82-4C01-A01D-D79A2CD529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16408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9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321644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7DD66-C06E-4C17-8546-9CE61B0D90CF}"/>
              </a:ext>
            </a:extLst>
          </p:cNvPr>
          <p:cNvSpPr/>
          <p:nvPr/>
        </p:nvSpPr>
        <p:spPr>
          <a:xfrm>
            <a:off x="1970438" y="815387"/>
            <a:ext cx="4648448" cy="14311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Highest participation was observed from </a:t>
            </a:r>
            <a:r>
              <a:rPr lang="en-US" sz="11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Business </a:t>
            </a:r>
            <a:r>
              <a:rPr lang="en-US" sz="1100" b="1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organisations</a:t>
            </a:r>
            <a:r>
              <a:rPr lang="en-US" sz="11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(46%), followed by </a:t>
            </a:r>
            <a:r>
              <a:rPr lang="en-US" sz="11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Research </a:t>
            </a:r>
            <a:r>
              <a:rPr lang="en-US" sz="1100" b="1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organisations</a:t>
            </a:r>
            <a:r>
              <a:rPr lang="en-US" sz="11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(21%), Higher education establishments (21%) and Public </a:t>
            </a:r>
            <a:r>
              <a:rPr lang="en-US" sz="11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organisations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(5%).</a:t>
            </a:r>
          </a:p>
          <a:p>
            <a:pPr algn="just">
              <a:spcAft>
                <a:spcPts val="600"/>
              </a:spcAft>
              <a:defRPr/>
            </a:pPr>
            <a:endParaRPr lang="en-US" sz="9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1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Organisations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from 24 Member States have been involved in projects, with the highest number of </a:t>
            </a:r>
            <a:r>
              <a:rPr lang="en-US" sz="11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organisations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from </a:t>
            </a:r>
            <a:r>
              <a:rPr lang="en-US" sz="1100" b="1" dirty="0"/>
              <a:t>Spain, Germany and Netherlands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(Figure 4).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D944D2-1423-41B8-A8AD-9B8CB7894E62}"/>
              </a:ext>
            </a:extLst>
          </p:cNvPr>
          <p:cNvCxnSpPr/>
          <p:nvPr/>
        </p:nvCxnSpPr>
        <p:spPr>
          <a:xfrm>
            <a:off x="339219" y="2246548"/>
            <a:ext cx="1486778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14C10-588F-453C-B96F-2DB63EABF5D2}"/>
              </a:ext>
            </a:extLst>
          </p:cNvPr>
          <p:cNvCxnSpPr/>
          <p:nvPr/>
        </p:nvCxnSpPr>
        <p:spPr>
          <a:xfrm>
            <a:off x="1970438" y="2246548"/>
            <a:ext cx="4655663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90DDE7-B20D-4332-8C7A-B1778DAE4621}"/>
              </a:ext>
            </a:extLst>
          </p:cNvPr>
          <p:cNvSpPr txBox="1"/>
          <p:nvPr/>
        </p:nvSpPr>
        <p:spPr>
          <a:xfrm>
            <a:off x="2580041" y="4429306"/>
            <a:ext cx="32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4: Participation of </a:t>
            </a:r>
            <a:r>
              <a:rPr lang="en-US" sz="800" dirty="0" err="1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organisations</a:t>
            </a:r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 from EU-27</a:t>
            </a:r>
          </a:p>
        </p:txBody>
      </p:sp>
      <p:sp>
        <p:nvSpPr>
          <p:cNvPr id="12" name="Título 9">
            <a:extLst>
              <a:ext uri="{FF2B5EF4-FFF2-40B4-BE49-F238E27FC236}">
                <a16:creationId xmlns:a16="http://schemas.microsoft.com/office/drawing/2014/main" id="{8C9B3A40-AB87-47A0-AB81-F2B7815D2793}"/>
              </a:ext>
            </a:extLst>
          </p:cNvPr>
          <p:cNvSpPr txBox="1">
            <a:spLocks/>
          </p:cNvSpPr>
          <p:nvPr/>
        </p:nvSpPr>
        <p:spPr>
          <a:xfrm>
            <a:off x="289340" y="659991"/>
            <a:ext cx="1586535" cy="3107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H2020 and FP7</a:t>
            </a:r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 trends</a:t>
            </a:r>
          </a:p>
          <a:p>
            <a:pPr algn="ctr"/>
            <a:b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and Energy Security</a:t>
            </a:r>
            <a:b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88296-D70A-4FA8-A145-A77931B8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438" y="2475177"/>
            <a:ext cx="4443661" cy="192662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8592F-4759-4B0A-9315-3775DD9297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16408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7">
            <a:extLst>
              <a:ext uri="{FF2B5EF4-FFF2-40B4-BE49-F238E27FC236}">
                <a16:creationId xmlns:a16="http://schemas.microsoft.com/office/drawing/2014/main" id="{4A724C75-4E2B-42D5-9132-90635F381DD4}"/>
              </a:ext>
            </a:extLst>
          </p:cNvPr>
          <p:cNvSpPr txBox="1">
            <a:spLocks/>
          </p:cNvSpPr>
          <p:nvPr/>
        </p:nvSpPr>
        <p:spPr>
          <a:xfrm>
            <a:off x="1203157" y="315295"/>
            <a:ext cx="3216443" cy="271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65113" indent="-265113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>
                <a:tab pos="265113" algn="l"/>
              </a:tabLst>
              <a:defRPr sz="1600" b="1" kern="1200">
                <a:solidFill>
                  <a:srgbClr val="0E4078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Font typeface="+mj-lt"/>
              <a:buNone/>
            </a:pP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02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Summary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of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Key</a:t>
            </a:r>
            <a:r>
              <a:rPr lang="pt-PT" sz="1400" dirty="0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 </a:t>
            </a:r>
            <a:r>
              <a:rPr lang="pt-PT" sz="1400" dirty="0" err="1">
                <a:solidFill>
                  <a:schemeClr val="bg1">
                    <a:lumMod val="50000"/>
                  </a:schemeClr>
                </a:solidFill>
                <a:latin typeface="Myriad Pro" panose="020B0503030403020204" pitchFamily="34" charset="0"/>
              </a:rPr>
              <a:t>Findings</a:t>
            </a:r>
            <a:endParaRPr lang="pt-PT" sz="1400" dirty="0">
              <a:solidFill>
                <a:schemeClr val="bg1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7DD66-C06E-4C17-8546-9CE61B0D90CF}"/>
              </a:ext>
            </a:extLst>
          </p:cNvPr>
          <p:cNvSpPr/>
          <p:nvPr/>
        </p:nvSpPr>
        <p:spPr>
          <a:xfrm>
            <a:off x="1970438" y="815387"/>
            <a:ext cx="4648448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71616"/>
                </a:solidFill>
                <a:latin typeface="Calibri" panose="020F0502020204030204"/>
              </a:rPr>
              <a:t>In terms of typology, most projects consisted of activities related to </a:t>
            </a:r>
            <a:r>
              <a:rPr lang="en-US" sz="1100" b="1" dirty="0">
                <a:solidFill>
                  <a:srgbClr val="171616"/>
                </a:solidFill>
                <a:latin typeface="Calibri" panose="020F0502020204030204"/>
              </a:rPr>
              <a:t>Collaborative Action </a:t>
            </a:r>
            <a:r>
              <a:rPr lang="en-US" sz="1100" dirty="0">
                <a:solidFill>
                  <a:srgbClr val="171616"/>
                </a:solidFill>
                <a:latin typeface="Calibri" panose="020F0502020204030204"/>
              </a:rPr>
              <a:t>(FP7) and </a:t>
            </a:r>
            <a:r>
              <a:rPr lang="en-US" sz="1100" b="1" dirty="0">
                <a:solidFill>
                  <a:srgbClr val="171616"/>
                </a:solidFill>
                <a:latin typeface="Calibri" panose="020F0502020204030204"/>
              </a:rPr>
              <a:t>Research and Innovation Actions </a:t>
            </a:r>
            <a:r>
              <a:rPr lang="en-US" sz="1100" dirty="0">
                <a:solidFill>
                  <a:srgbClr val="171616"/>
                </a:solidFill>
                <a:latin typeface="Calibri" panose="020F0502020204030204"/>
              </a:rPr>
              <a:t>(H2020)</a:t>
            </a: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171616"/>
              </a:solidFill>
              <a:latin typeface="Calibri" panose="020F0502020204030204"/>
            </a:endParaRP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71616"/>
                </a:solidFill>
                <a:latin typeface="Calibri" panose="020F0502020204030204"/>
              </a:rPr>
              <a:t>Projects were funded through four different topics under FP7 and through six topics in H2020</a:t>
            </a: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171616"/>
              </a:solidFill>
              <a:latin typeface="Calibri" panose="020F0502020204030204"/>
            </a:endParaRP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171616"/>
                </a:solidFill>
                <a:latin typeface="Calibri" panose="020F0502020204030204"/>
              </a:rPr>
              <a:t>The most common topic among the sample of projects was </a:t>
            </a:r>
            <a:r>
              <a:rPr lang="en-US" sz="1100" b="1" dirty="0">
                <a:solidFill>
                  <a:srgbClr val="171616"/>
                </a:solidFill>
                <a:latin typeface="Calibri" panose="020F0502020204030204"/>
              </a:rPr>
              <a:t>“Water”</a:t>
            </a:r>
          </a:p>
          <a:p>
            <a:pPr marL="214313" indent="-214313" algn="just" defTabSz="3429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171616"/>
              </a:solidFill>
              <a:latin typeface="Calibri" panose="020F0502020204030204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D944D2-1423-41B8-A8AD-9B8CB7894E62}"/>
              </a:ext>
            </a:extLst>
          </p:cNvPr>
          <p:cNvCxnSpPr/>
          <p:nvPr/>
        </p:nvCxnSpPr>
        <p:spPr>
          <a:xfrm>
            <a:off x="339219" y="2246548"/>
            <a:ext cx="1486778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14C10-588F-453C-B96F-2DB63EABF5D2}"/>
              </a:ext>
            </a:extLst>
          </p:cNvPr>
          <p:cNvCxnSpPr/>
          <p:nvPr/>
        </p:nvCxnSpPr>
        <p:spPr>
          <a:xfrm>
            <a:off x="1970438" y="2246548"/>
            <a:ext cx="4655663" cy="0"/>
          </a:xfrm>
          <a:prstGeom prst="line">
            <a:avLst/>
          </a:prstGeom>
          <a:ln w="28575">
            <a:solidFill>
              <a:srgbClr val="0035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90DDE7-B20D-4332-8C7A-B1778DAE4621}"/>
              </a:ext>
            </a:extLst>
          </p:cNvPr>
          <p:cNvSpPr txBox="1"/>
          <p:nvPr/>
        </p:nvSpPr>
        <p:spPr>
          <a:xfrm>
            <a:off x="509308" y="4724622"/>
            <a:ext cx="32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5: FP7 - project areas</a:t>
            </a:r>
          </a:p>
        </p:txBody>
      </p:sp>
      <p:sp>
        <p:nvSpPr>
          <p:cNvPr id="12" name="Título 9">
            <a:extLst>
              <a:ext uri="{FF2B5EF4-FFF2-40B4-BE49-F238E27FC236}">
                <a16:creationId xmlns:a16="http://schemas.microsoft.com/office/drawing/2014/main" id="{8C9B3A40-AB87-47A0-AB81-F2B7815D2793}"/>
              </a:ext>
            </a:extLst>
          </p:cNvPr>
          <p:cNvSpPr txBox="1">
            <a:spLocks/>
          </p:cNvSpPr>
          <p:nvPr/>
        </p:nvSpPr>
        <p:spPr>
          <a:xfrm>
            <a:off x="289340" y="659991"/>
            <a:ext cx="1586535" cy="3107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H2020 and FP7</a:t>
            </a:r>
            <a:br>
              <a:rPr lang="bs-Latn-BA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project trends</a:t>
            </a:r>
          </a:p>
          <a:p>
            <a:pPr algn="ctr"/>
            <a:b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Water and Energy Security</a:t>
            </a:r>
            <a:br>
              <a:rPr lang="en-US" sz="1600" b="1" dirty="0">
                <a:solidFill>
                  <a:srgbClr val="00355A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b="1" dirty="0">
              <a:solidFill>
                <a:srgbClr val="0035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8592F-4759-4B0A-9315-3775DD9297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5116408" y="4537028"/>
            <a:ext cx="1543050" cy="273844"/>
          </a:xfrm>
        </p:spPr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B5AEC96-5239-40CD-A084-713D899B6D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5183931"/>
              </p:ext>
            </p:extLst>
          </p:nvPr>
        </p:nvGraphicFramePr>
        <p:xfrm>
          <a:off x="754698" y="2440615"/>
          <a:ext cx="2733675" cy="225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83E6888-FAA0-4BE7-9246-1D11A6D687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19971"/>
              </p:ext>
            </p:extLst>
          </p:nvPr>
        </p:nvGraphicFramePr>
        <p:xfrm>
          <a:off x="3569653" y="2455855"/>
          <a:ext cx="2533650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0FC6048-64AD-4C9A-8CC5-B6A0011C1C14}"/>
              </a:ext>
            </a:extLst>
          </p:cNvPr>
          <p:cNvSpPr txBox="1"/>
          <p:nvPr/>
        </p:nvSpPr>
        <p:spPr>
          <a:xfrm>
            <a:off x="3007068" y="4759619"/>
            <a:ext cx="32244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800" dirty="0">
                <a:solidFill>
                  <a:srgbClr val="0069B3">
                    <a:lumMod val="50000"/>
                  </a:srgbClr>
                </a:solidFill>
                <a:latin typeface="Calibri" panose="020F0502020204030204"/>
              </a:rPr>
              <a:t>Figure 6: H2020 - project areas</a:t>
            </a:r>
          </a:p>
        </p:txBody>
      </p:sp>
    </p:spTree>
    <p:extLst>
      <p:ext uri="{BB962C8B-B14F-4D97-AF65-F5344CB8AC3E}">
        <p14:creationId xmlns:p14="http://schemas.microsoft.com/office/powerpoint/2010/main" val="423608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1_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34716</TotalTime>
  <Words>1684</Words>
  <Application>Microsoft Office PowerPoint</Application>
  <PresentationFormat>Custom</PresentationFormat>
  <Paragraphs>226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Josefin Sans</vt:lpstr>
      <vt:lpstr>Josefin Slab</vt:lpstr>
      <vt:lpstr>Myriad Pro</vt:lpstr>
      <vt:lpstr>Source Sans Pro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Templates</dc:title>
  <dc:subject/>
  <dc:creator>Slidesmash</dc:creator>
  <cp:keywords/>
  <dc:description/>
  <cp:lastModifiedBy>Ana Isabel da Silva Mendes</cp:lastModifiedBy>
  <cp:revision>6563</cp:revision>
  <dcterms:created xsi:type="dcterms:W3CDTF">2014-11-12T21:47:38Z</dcterms:created>
  <dcterms:modified xsi:type="dcterms:W3CDTF">2021-04-20T07:16:31Z</dcterms:modified>
  <cp:category/>
</cp:coreProperties>
</file>